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6"/>
  </p:notesMasterIdLst>
  <p:handoutMasterIdLst>
    <p:handoutMasterId r:id="rId17"/>
  </p:handoutMasterIdLst>
  <p:sldIdLst>
    <p:sldId id="444" r:id="rId2"/>
    <p:sldId id="442" r:id="rId3"/>
    <p:sldId id="445" r:id="rId4"/>
    <p:sldId id="450" r:id="rId5"/>
    <p:sldId id="448" r:id="rId6"/>
    <p:sldId id="451" r:id="rId7"/>
    <p:sldId id="464" r:id="rId8"/>
    <p:sldId id="467" r:id="rId9"/>
    <p:sldId id="453" r:id="rId10"/>
    <p:sldId id="454" r:id="rId11"/>
    <p:sldId id="457" r:id="rId12"/>
    <p:sldId id="455" r:id="rId13"/>
    <p:sldId id="458" r:id="rId14"/>
    <p:sldId id="459" r:id="rId15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DB0F44"/>
    <a:srgbClr val="000099"/>
    <a:srgbClr val="A4FB55"/>
    <a:srgbClr val="1F4524"/>
    <a:srgbClr val="1B1858"/>
    <a:srgbClr val="FFFE66"/>
    <a:srgbClr val="BA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142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8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8FCA2F1E-B3CA-4130-9AFE-EBD1C6F804C5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019085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6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noProof="0" smtClean="0"/>
              <a:t>Click to edit Master text styles</a:t>
            </a:r>
          </a:p>
          <a:p>
            <a:pPr lvl="1"/>
            <a:r>
              <a:rPr lang="en-US" altLang="hu-HU" noProof="0" smtClean="0"/>
              <a:t>Second level</a:t>
            </a:r>
          </a:p>
          <a:p>
            <a:pPr lvl="2"/>
            <a:r>
              <a:rPr lang="en-US" altLang="hu-HU" noProof="0" smtClean="0"/>
              <a:t>Third level</a:t>
            </a:r>
          </a:p>
          <a:p>
            <a:pPr lvl="3"/>
            <a:r>
              <a:rPr lang="en-US" altLang="hu-HU" noProof="0" smtClean="0"/>
              <a:t>Fourth level</a:t>
            </a:r>
          </a:p>
          <a:p>
            <a:pPr lvl="4"/>
            <a:r>
              <a:rPr lang="en-US" altLang="hu-HU" noProof="0" smtClean="0"/>
              <a:t>Fifth level</a:t>
            </a:r>
          </a:p>
        </p:txBody>
      </p:sp>
      <p:sp>
        <p:nvSpPr>
          <p:cNvPr id="306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306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5D4A1817-349B-4D0D-BE99-A153F515CAAD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774986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B4F99D-CAD1-41F9-B610-D3EC7A2E94C4}" type="slidenum">
              <a:rPr lang="en-US" altLang="hu-HU" sz="1300" smtClean="0"/>
              <a:pPr>
                <a:spcBef>
                  <a:spcPct val="0"/>
                </a:spcBef>
              </a:pPr>
              <a:t>6</a:t>
            </a:fld>
            <a:endParaRPr lang="en-US" altLang="hu-HU" sz="13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altLang="hu-HU" smtClean="0"/>
              <a:t>amcsik</a:t>
            </a:r>
          </a:p>
        </p:txBody>
      </p:sp>
    </p:spTree>
    <p:extLst>
      <p:ext uri="{BB962C8B-B14F-4D97-AF65-F5344CB8AC3E}">
        <p14:creationId xmlns:p14="http://schemas.microsoft.com/office/powerpoint/2010/main" val="3233428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6DF9C-3AD8-4DC0-8469-BB65C687FAD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5504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A2C2A-7DAF-4D94-AE87-3981B5519C8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50228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BEDF2-0806-4331-ACA9-B0DC8C109E7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5728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1D761-6B2A-413B-8443-3DF55FF21C9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65125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4BBFB-8A53-41C7-8068-6E333D2688B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98099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Cím és 2 tartalomrész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2A467-42C4-405D-A3F8-5DE79B0A699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49885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6E5DC-0E1A-43C6-B729-3AFA9502536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77281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71859-1494-4E27-BAFC-CAF7BC2A3A7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57476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45AF6-1D10-4447-9085-7EE138F5BBD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51105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01AB1-E604-4467-9822-316739D7484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73383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7AD00-8E1B-4E43-97A4-169BF7F9954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215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A2432-6856-4CBA-9CFE-9DFD2A6538C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83016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CFBBD-189F-4D07-9F0E-CE2DAF0A9E7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4804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8A82D-7DB6-4826-836F-C61D5CD3E66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84087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3AF83-0630-4BB7-ACA5-D40848A2E30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72980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42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42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42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514096D-263A-4F4D-B49A-EB1EE0602DB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koxa\Documents\Xa\TANANYAG\Fonetika\The%20Vowel%20Demonstrator.mp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koxa\Documents\Xa\TANANYAG\Fonetika\20180310_152905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 t="17453" r="61024" b="27940"/>
          <a:stretch>
            <a:fillRect/>
          </a:stretch>
        </p:blipFill>
        <p:spPr>
          <a:xfrm>
            <a:off x="179388" y="260350"/>
            <a:ext cx="4230687" cy="4681538"/>
          </a:xfrm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211638" y="188913"/>
            <a:ext cx="4681537" cy="294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E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200" b="1">
                <a:solidFill>
                  <a:srgbClr val="BA1414"/>
                </a:solidFill>
              </a:rPr>
              <a:t>Rezgés: nyomásingadozás </a:t>
            </a:r>
            <a:r>
              <a:rPr lang="hu-HU" altLang="hu-HU" sz="2200"/>
              <a:t>(oszcilláló mozgás egy egyensúlyi állapot körül)</a:t>
            </a:r>
            <a:endParaRPr lang="hu-HU" altLang="hu-HU" sz="2200" b="1">
              <a:solidFill>
                <a:srgbClr val="BA1414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200" b="1">
                <a:solidFill>
                  <a:srgbClr val="BA1414"/>
                </a:solidFill>
              </a:rPr>
              <a:t>periódusidő (T) </a:t>
            </a:r>
            <a:r>
              <a:rPr lang="hu-HU" altLang="hu-HU" sz="2200">
                <a:solidFill>
                  <a:srgbClr val="BA1414"/>
                </a:solidFill>
              </a:rPr>
              <a:t>(~ hullámhossz, </a:t>
            </a:r>
            <a:r>
              <a:rPr lang="el-GR" altLang="hu-HU" sz="2200">
                <a:solidFill>
                  <a:srgbClr val="BA1414"/>
                </a:solidFill>
              </a:rPr>
              <a:t>λ</a:t>
            </a:r>
            <a:r>
              <a:rPr lang="hu-HU" altLang="hu-HU" sz="2200">
                <a:solidFill>
                  <a:srgbClr val="BA1414"/>
                </a:solidFill>
              </a:rPr>
              <a:t>)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200" b="1">
                <a:solidFill>
                  <a:srgbClr val="BA1414"/>
                </a:solidFill>
              </a:rPr>
              <a:t>frekvencia = a rezgés szaporasága (F)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200" b="1">
                <a:solidFill>
                  <a:srgbClr val="BA1414"/>
                </a:solidFill>
              </a:rPr>
              <a:t>amplitúdó (A)</a:t>
            </a:r>
          </a:p>
        </p:txBody>
      </p:sp>
      <p:pic>
        <p:nvPicPr>
          <p:cNvPr id="12292" name="Picture 4" descr="sine_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141663"/>
            <a:ext cx="41910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395288" y="5157788"/>
            <a:ext cx="4176712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/>
              <a:t>Hangnyomás-idő függvény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/>
              <a:t>Hullámforma, rezgéskép, oszcillogram</a:t>
            </a:r>
          </a:p>
        </p:txBody>
      </p:sp>
      <p:sp>
        <p:nvSpPr>
          <p:cNvPr id="12294" name="Line 8"/>
          <p:cNvSpPr>
            <a:spLocks noChangeShapeType="1"/>
          </p:cNvSpPr>
          <p:nvPr/>
        </p:nvSpPr>
        <p:spPr bwMode="auto">
          <a:xfrm>
            <a:off x="3779838" y="5373688"/>
            <a:ext cx="9366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pic>
        <p:nvPicPr>
          <p:cNvPr id="12295" name="Picture 10" descr="f = \frac{1}{T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989138"/>
            <a:ext cx="935038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pic>
        <p:nvPicPr>
          <p:cNvPr id="27653" name="Picture 5" descr="rezonan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98438"/>
            <a:ext cx="7964487" cy="645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Szövegdoboz 1"/>
          <p:cNvSpPr txBox="1">
            <a:spLocks noChangeArrowheads="1"/>
          </p:cNvSpPr>
          <p:nvPr/>
        </p:nvSpPr>
        <p:spPr bwMode="auto">
          <a:xfrm>
            <a:off x="1042988" y="6308725"/>
            <a:ext cx="7510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1">
                <a:solidFill>
                  <a:srgbClr val="FF0000"/>
                </a:solidFill>
              </a:rPr>
              <a:t>FORRÁS                  SZŰRŐ              KIMENETI JEL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artalom helye 2"/>
          <p:cNvSpPr>
            <a:spLocks noGrp="1"/>
          </p:cNvSpPr>
          <p:nvPr>
            <p:ph idx="1"/>
          </p:nvPr>
        </p:nvSpPr>
        <p:spPr>
          <a:xfrm rot="16200000">
            <a:off x="-3817144" y="1953419"/>
            <a:ext cx="8785225" cy="93503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hu-HU" altLang="hu-HU" sz="2200" smtClean="0"/>
              <a:t>The Vowel Demonstrator: https://www.youtube.com/watch?v=sx5KNQYY_cg</a:t>
            </a:r>
          </a:p>
        </p:txBody>
      </p:sp>
      <p:pic>
        <p:nvPicPr>
          <p:cNvPr id="2" name="The Vowel Demonstrator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11125"/>
            <a:ext cx="6553200" cy="67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Zöngés gerjesztés</a:t>
            </a:r>
          </a:p>
        </p:txBody>
      </p:sp>
      <p:sp>
        <p:nvSpPr>
          <p:cNvPr id="29699" name="Tartalom helye 2"/>
          <p:cNvSpPr>
            <a:spLocks noGrp="1"/>
          </p:cNvSpPr>
          <p:nvPr>
            <p:ph idx="1"/>
          </p:nvPr>
        </p:nvSpPr>
        <p:spPr>
          <a:xfrm>
            <a:off x="323850" y="1600200"/>
            <a:ext cx="8496300" cy="47085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hu-HU" altLang="hu-HU" sz="2400" smtClean="0"/>
              <a:t>Magánhangzók és magánhangzószerű hangok (pl. [j l. r]): a forrás a zönge, a szűrő a toldalékcső rezonanciája.</a:t>
            </a:r>
            <a:br>
              <a:rPr lang="hu-HU" altLang="hu-HU" sz="2400" smtClean="0"/>
            </a:br>
            <a:endParaRPr lang="hu-HU" altLang="hu-HU" sz="2400" smtClean="0"/>
          </a:p>
          <a:p>
            <a:pPr marL="0" indent="0">
              <a:buFontTx/>
              <a:buNone/>
            </a:pPr>
            <a:r>
              <a:rPr lang="hu-HU" altLang="hu-HU" sz="2400" smtClean="0"/>
              <a:t>A rezonanciafrekvenciák</a:t>
            </a:r>
            <a:br>
              <a:rPr lang="hu-HU" altLang="hu-HU" sz="2400" smtClean="0"/>
            </a:br>
            <a:r>
              <a:rPr lang="hu-HU" altLang="hu-HU" sz="2400" smtClean="0"/>
              <a:t>irányítják a magánhangzó-</a:t>
            </a:r>
            <a:br>
              <a:rPr lang="hu-HU" altLang="hu-HU" sz="2400" smtClean="0"/>
            </a:br>
            <a:r>
              <a:rPr lang="hu-HU" altLang="hu-HU" sz="2400" smtClean="0"/>
              <a:t>észlelésünket, ebben</a:t>
            </a:r>
            <a:br>
              <a:rPr lang="hu-HU" altLang="hu-HU" sz="2400" smtClean="0"/>
            </a:br>
            <a:r>
              <a:rPr lang="hu-HU" altLang="hu-HU" sz="2400" smtClean="0"/>
              <a:t>a zönge sajátosságainak</a:t>
            </a:r>
            <a:br>
              <a:rPr lang="hu-HU" altLang="hu-HU" sz="2400" smtClean="0"/>
            </a:br>
            <a:r>
              <a:rPr lang="hu-HU" altLang="hu-HU" sz="2400" smtClean="0"/>
              <a:t>(pl. az alaphangmagasság-</a:t>
            </a:r>
            <a:br>
              <a:rPr lang="hu-HU" altLang="hu-HU" sz="2400" smtClean="0"/>
            </a:br>
            <a:r>
              <a:rPr lang="hu-HU" altLang="hu-HU" sz="2400" smtClean="0"/>
              <a:t>nak) nincs szerepe</a:t>
            </a:r>
            <a:br>
              <a:rPr lang="hu-HU" altLang="hu-HU" sz="2400" smtClean="0"/>
            </a:br>
            <a:r>
              <a:rPr lang="hu-HU" altLang="hu-HU" sz="2400" smtClean="0"/>
              <a:t>(l. pl. suttogás).</a:t>
            </a:r>
          </a:p>
        </p:txBody>
      </p:sp>
      <p:pic>
        <p:nvPicPr>
          <p:cNvPr id="29700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t="12883" r="62967" b="35081"/>
          <a:stretch>
            <a:fillRect/>
          </a:stretch>
        </p:blipFill>
        <p:spPr bwMode="auto">
          <a:xfrm>
            <a:off x="4613275" y="2460625"/>
            <a:ext cx="4135438" cy="420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Zörejes gerjesztés</a:t>
            </a:r>
          </a:p>
        </p:txBody>
      </p:sp>
      <p:sp>
        <p:nvSpPr>
          <p:cNvPr id="3072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hu-HU" altLang="hu-HU" sz="2400" smtClean="0"/>
              <a:t>A zöngétlen mássalhangzók </a:t>
            </a:r>
            <a:br>
              <a:rPr lang="hu-HU" altLang="hu-HU" sz="2400" smtClean="0"/>
            </a:br>
            <a:r>
              <a:rPr lang="hu-HU" altLang="hu-HU" sz="2400" smtClean="0"/>
              <a:t>esetében csak a szájüregben</a:t>
            </a:r>
            <a:br>
              <a:rPr lang="hu-HU" altLang="hu-HU" sz="2400" smtClean="0"/>
            </a:br>
            <a:r>
              <a:rPr lang="hu-HU" altLang="hu-HU" sz="2400" smtClean="0"/>
              <a:t>létrehozott akadály kelt</a:t>
            </a:r>
            <a:br>
              <a:rPr lang="hu-HU" altLang="hu-HU" sz="2400" smtClean="0"/>
            </a:br>
            <a:r>
              <a:rPr lang="hu-HU" altLang="hu-HU" sz="2400" smtClean="0"/>
              <a:t>turbulens áramlást (pl. [s ʃ t]):</a:t>
            </a:r>
            <a:br>
              <a:rPr lang="hu-HU" altLang="hu-HU" sz="2400" smtClean="0"/>
            </a:br>
            <a:r>
              <a:rPr lang="hu-HU" altLang="hu-HU" sz="2400" smtClean="0"/>
              <a:t>a zörejforrás hangját engedjük</a:t>
            </a:r>
            <a:br>
              <a:rPr lang="hu-HU" altLang="hu-HU" sz="2400" smtClean="0"/>
            </a:br>
            <a:r>
              <a:rPr lang="hu-HU" altLang="hu-HU" sz="2400" smtClean="0"/>
              <a:t>át a szájüreg szűrőjén.</a:t>
            </a:r>
          </a:p>
        </p:txBody>
      </p:sp>
      <p:pic>
        <p:nvPicPr>
          <p:cNvPr id="3072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0" t="11899" r="35881" b="35497"/>
          <a:stretch>
            <a:fillRect/>
          </a:stretch>
        </p:blipFill>
        <p:spPr bwMode="auto">
          <a:xfrm>
            <a:off x="5292725" y="2036763"/>
            <a:ext cx="3706813" cy="45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Vegyes / kevert gerjesztés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hu-HU" sz="2400" dirty="0" smtClean="0"/>
              <a:t>A zöngés mássalhangzók</a:t>
            </a:r>
            <a:br>
              <a:rPr lang="hu-HU" sz="2400" dirty="0" smtClean="0"/>
            </a:br>
            <a:r>
              <a:rPr lang="hu-HU" sz="2400" dirty="0" smtClean="0"/>
              <a:t>esetében a zönge és a</a:t>
            </a:r>
            <a:br>
              <a:rPr lang="hu-HU" sz="2400" dirty="0" smtClean="0"/>
            </a:br>
            <a:r>
              <a:rPr lang="hu-HU" sz="2400" dirty="0" smtClean="0"/>
              <a:t>turbulencia kombinációjával</a:t>
            </a:r>
            <a:br>
              <a:rPr lang="hu-HU" sz="2400" dirty="0" smtClean="0"/>
            </a:br>
            <a:r>
              <a:rPr lang="hu-HU" sz="2400" dirty="0" smtClean="0"/>
              <a:t>jön létre hang (pl. [z ʒ d]). </a:t>
            </a:r>
          </a:p>
          <a:p>
            <a:pPr>
              <a:defRPr/>
            </a:pPr>
            <a:endParaRPr lang="hu-HU" sz="2400" dirty="0"/>
          </a:p>
        </p:txBody>
      </p:sp>
      <p:pic>
        <p:nvPicPr>
          <p:cNvPr id="31748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19" t="10916" r="4761" b="35007"/>
          <a:stretch>
            <a:fillRect/>
          </a:stretch>
        </p:blipFill>
        <p:spPr bwMode="auto">
          <a:xfrm>
            <a:off x="4643438" y="2341563"/>
            <a:ext cx="43211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4000" smtClean="0"/>
              <a:t>Az összetett rezgések felépítése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0698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u-HU" sz="2400" dirty="0" smtClean="0"/>
              <a:t>A </a:t>
            </a:r>
            <a:r>
              <a:rPr lang="hu-HU" sz="2400" dirty="0"/>
              <a:t>periodikus összetett rezgések (ún. zenei hangok</a:t>
            </a:r>
            <a:r>
              <a:rPr lang="hu-HU" sz="2400" dirty="0" smtClean="0"/>
              <a:t>):</a:t>
            </a:r>
          </a:p>
          <a:p>
            <a:pPr>
              <a:defRPr/>
            </a:pPr>
            <a:r>
              <a:rPr lang="hu-HU" sz="2400" dirty="0"/>
              <a:t>összetevői </a:t>
            </a:r>
            <a:r>
              <a:rPr lang="hu-HU" sz="2400" dirty="0" err="1" smtClean="0"/>
              <a:t>szinuszrezgések</a:t>
            </a:r>
            <a:r>
              <a:rPr lang="hu-HU" sz="2400" dirty="0" smtClean="0"/>
              <a:t>,</a:t>
            </a:r>
          </a:p>
          <a:p>
            <a:pPr>
              <a:defRPr/>
            </a:pPr>
            <a:r>
              <a:rPr lang="hu-HU" sz="2400" dirty="0" smtClean="0"/>
              <a:t>a </a:t>
            </a:r>
            <a:r>
              <a:rPr lang="hu-HU" sz="2400" dirty="0"/>
              <a:t>legkisebb frekvenciájú </a:t>
            </a:r>
            <a:r>
              <a:rPr lang="hu-HU" sz="2400" dirty="0" smtClean="0"/>
              <a:t>összetevő az alaphang </a:t>
            </a:r>
            <a:r>
              <a:rPr lang="hu-HU" sz="2400" dirty="0"/>
              <a:t>(vagy </a:t>
            </a:r>
            <a:r>
              <a:rPr lang="hu-HU" sz="2400" dirty="0" err="1" smtClean="0"/>
              <a:t>alapharmonikus</a:t>
            </a:r>
            <a:r>
              <a:rPr lang="hu-HU" sz="2400" dirty="0" smtClean="0"/>
              <a:t>), jele </a:t>
            </a:r>
            <a:r>
              <a:rPr lang="hu-HU" sz="2400" dirty="0"/>
              <a:t>f</a:t>
            </a:r>
            <a:r>
              <a:rPr lang="hu-HU" sz="2400" baseline="-25000" dirty="0"/>
              <a:t>0</a:t>
            </a:r>
            <a:r>
              <a:rPr lang="hu-HU" sz="2400" dirty="0" smtClean="0"/>
              <a:t>),</a:t>
            </a:r>
          </a:p>
          <a:p>
            <a:pPr>
              <a:defRPr/>
            </a:pPr>
            <a:r>
              <a:rPr lang="hu-HU" sz="2400" dirty="0" smtClean="0"/>
              <a:t>a </a:t>
            </a:r>
            <a:r>
              <a:rPr lang="hu-HU" sz="2400" dirty="0"/>
              <a:t>többi </a:t>
            </a:r>
            <a:r>
              <a:rPr lang="hu-HU" sz="2400" dirty="0" smtClean="0"/>
              <a:t>összetevő felhang </a:t>
            </a:r>
            <a:r>
              <a:rPr lang="hu-HU" sz="2400" dirty="0"/>
              <a:t>(</a:t>
            </a:r>
            <a:r>
              <a:rPr lang="hu-HU" sz="2400" dirty="0" smtClean="0"/>
              <a:t>vagy</a:t>
            </a:r>
            <a:br>
              <a:rPr lang="hu-HU" sz="2400" dirty="0" smtClean="0"/>
            </a:br>
            <a:r>
              <a:rPr lang="hu-HU" sz="2400" dirty="0" smtClean="0"/>
              <a:t>felharmonikus), </a:t>
            </a:r>
            <a:r>
              <a:rPr lang="hu-HU" sz="2400" dirty="0"/>
              <a:t>jelük f</a:t>
            </a:r>
            <a:r>
              <a:rPr lang="hu-HU" sz="2400" baseline="-25000" dirty="0"/>
              <a:t>1</a:t>
            </a:r>
            <a:r>
              <a:rPr lang="hu-HU" sz="2400" dirty="0"/>
              <a:t>, f</a:t>
            </a:r>
            <a:r>
              <a:rPr lang="hu-HU" sz="2400" baseline="-25000" dirty="0"/>
              <a:t>2</a:t>
            </a:r>
            <a:r>
              <a:rPr lang="hu-HU" sz="2400" dirty="0"/>
              <a:t> stb</a:t>
            </a:r>
            <a:r>
              <a:rPr lang="hu-HU" sz="2400" dirty="0" smtClean="0"/>
              <a:t>.</a:t>
            </a:r>
          </a:p>
          <a:p>
            <a:pPr>
              <a:defRPr/>
            </a:pPr>
            <a:r>
              <a:rPr lang="hu-HU" sz="2400" dirty="0" smtClean="0"/>
              <a:t>A </a:t>
            </a:r>
            <a:r>
              <a:rPr lang="hu-HU" sz="2400" dirty="0"/>
              <a:t>felhangok frekvenciája az </a:t>
            </a:r>
            <a:r>
              <a:rPr lang="hu-HU" sz="2400" dirty="0" smtClean="0"/>
              <a:t>alaphang</a:t>
            </a:r>
            <a:br>
              <a:rPr lang="hu-HU" sz="2400" dirty="0" smtClean="0"/>
            </a:br>
            <a:r>
              <a:rPr lang="hu-HU" sz="2400" dirty="0" smtClean="0"/>
              <a:t>frekvenciájának </a:t>
            </a:r>
            <a:r>
              <a:rPr lang="hu-HU" sz="2400" dirty="0"/>
              <a:t>egész számú </a:t>
            </a:r>
            <a:r>
              <a:rPr lang="hu-HU" sz="2400" dirty="0" err="1" smtClean="0"/>
              <a:t>többszö-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err="1" smtClean="0"/>
              <a:t>röse</a:t>
            </a:r>
            <a:r>
              <a:rPr lang="hu-HU" sz="2400" dirty="0" smtClean="0"/>
              <a:t> </a:t>
            </a:r>
            <a:r>
              <a:rPr lang="hu-HU" sz="2400" dirty="0" smtClean="0">
                <a:sym typeface="Wingdings 2" panose="05020102010507070707" pitchFamily="18" charset="2"/>
              </a:rPr>
              <a:t></a:t>
            </a:r>
            <a:r>
              <a:rPr lang="hu-HU" sz="2400" dirty="0" smtClean="0"/>
              <a:t> </a:t>
            </a:r>
            <a:r>
              <a:rPr lang="hu-HU" sz="2400" dirty="0"/>
              <a:t>a felhangok </a:t>
            </a:r>
            <a:r>
              <a:rPr lang="hu-HU" sz="2400" dirty="0" smtClean="0"/>
              <a:t>frekvenciájának</a:t>
            </a:r>
            <a:br>
              <a:rPr lang="hu-HU" sz="2400" dirty="0" smtClean="0"/>
            </a:br>
            <a:r>
              <a:rPr lang="hu-HU" sz="2400" dirty="0" smtClean="0"/>
              <a:t>különbsége </a:t>
            </a:r>
            <a:r>
              <a:rPr lang="hu-HU" sz="2400" dirty="0"/>
              <a:t>páronként állandó, </a:t>
            </a:r>
            <a:r>
              <a:rPr lang="hu-HU" sz="2400" dirty="0" smtClean="0"/>
              <a:t>és</a:t>
            </a:r>
            <a:br>
              <a:rPr lang="hu-HU" sz="2400" dirty="0" smtClean="0"/>
            </a:br>
            <a:r>
              <a:rPr lang="hu-HU" sz="2400" dirty="0" smtClean="0"/>
              <a:t>megegyezik </a:t>
            </a:r>
            <a:r>
              <a:rPr lang="hu-HU" sz="2400" dirty="0"/>
              <a:t>az alaphang </a:t>
            </a:r>
            <a:r>
              <a:rPr lang="hu-HU" sz="2400" dirty="0" smtClean="0"/>
              <a:t>frekvencia-</a:t>
            </a:r>
            <a:br>
              <a:rPr lang="hu-HU" sz="2400" dirty="0" smtClean="0"/>
            </a:br>
            <a:r>
              <a:rPr lang="hu-HU" sz="2400" dirty="0" smtClean="0"/>
              <a:t>értékével.</a:t>
            </a:r>
          </a:p>
        </p:txBody>
      </p:sp>
      <p:pic>
        <p:nvPicPr>
          <p:cNvPr id="17412" name="Picture 4" descr="08_frekösszeadá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7" r="63629"/>
          <a:stretch>
            <a:fillRect/>
          </a:stretch>
        </p:blipFill>
        <p:spPr bwMode="auto">
          <a:xfrm>
            <a:off x="6335713" y="3429000"/>
            <a:ext cx="2700337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Akusztikai elemzés</a:t>
            </a:r>
          </a:p>
        </p:txBody>
      </p:sp>
      <p:sp>
        <p:nvSpPr>
          <p:cNvPr id="19459" name="Tartalom helye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06987"/>
          </a:xfrm>
        </p:spPr>
        <p:txBody>
          <a:bodyPr/>
          <a:lstStyle/>
          <a:p>
            <a:r>
              <a:rPr lang="hu-HU" altLang="hu-HU" sz="2400" smtClean="0"/>
              <a:t>Az összetett hang összetevőit fejtjük vissza.</a:t>
            </a:r>
          </a:p>
          <a:p>
            <a:r>
              <a:rPr lang="hu-HU" altLang="hu-HU" sz="2400" smtClean="0"/>
              <a:t>Az a folyamat, amikor egy összetett rezgést (akár periodikus, akár nem) frekvenciakomponensekre bontunk, a frekvenciaelemzés.</a:t>
            </a:r>
          </a:p>
          <a:p>
            <a:r>
              <a:rPr lang="hu-HU" altLang="hu-HU" sz="2400" smtClean="0"/>
              <a:t>Fourier francia matematikus a 19. század elején kimutatta, hogy lineáris rendszerekben bármely összetett rezgés időfüggvénye felbontható különböző frekvenciájú, amplitúdójú és fázisú harmonikus komponenseire (szinuszhangok sokaságára). = Fourier-analízis vagy Fourier-sorfejtés.</a:t>
            </a:r>
          </a:p>
          <a:p>
            <a:r>
              <a:rPr lang="hu-HU" altLang="hu-HU" sz="2400" smtClean="0"/>
              <a:t>A frekvenciakomponensekre bontás adja ki a hangjel </a:t>
            </a:r>
            <a:r>
              <a:rPr lang="hu-HU" altLang="hu-HU" sz="2400" b="1" smtClean="0"/>
              <a:t>spektrum</a:t>
            </a:r>
            <a:r>
              <a:rPr lang="hu-HU" altLang="hu-HU" sz="2400" smtClean="0"/>
              <a:t>át </a:t>
            </a:r>
            <a:r>
              <a:rPr lang="hu-HU" altLang="hu-HU" sz="2400" smtClean="0">
                <a:sym typeface="Wingdings 2" panose="05020102010507070707" pitchFamily="18" charset="2"/>
              </a:rPr>
              <a:t></a:t>
            </a:r>
            <a:r>
              <a:rPr lang="hu-HU" altLang="hu-HU" sz="2400" smtClean="0"/>
              <a:t> hangszínkép vagy spektrogram.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Square_wave_frequency_spectrum_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33375"/>
            <a:ext cx="6257925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hu-HU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ALAPHANG ÉS FELHARMONIKUSOK</a:t>
            </a:r>
            <a:endParaRPr lang="en-US" altLang="hu-HU" sz="32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0" t="3142" r="13884" b="9151"/>
          <a:stretch>
            <a:fillRect/>
          </a:stretch>
        </p:blipFill>
        <p:spPr>
          <a:xfrm>
            <a:off x="1835150" y="1412875"/>
            <a:ext cx="5400675" cy="403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692275" y="5373688"/>
            <a:ext cx="6335713" cy="719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b="1"/>
              <a:t>ALAPHANG 		FELHARMONIKUSOK</a:t>
            </a:r>
            <a:endParaRPr lang="en-US" altLang="hu-HU" sz="2400" b="1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95288" y="6237288"/>
            <a:ext cx="4824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/>
              <a:t>Fourier-analízis</a:t>
            </a:r>
          </a:p>
        </p:txBody>
      </p:sp>
      <p:sp>
        <p:nvSpPr>
          <p:cNvPr id="21510" name="Szövegdoboz 1"/>
          <p:cNvSpPr txBox="1">
            <a:spLocks noChangeArrowheads="1"/>
          </p:cNvSpPr>
          <p:nvPr/>
        </p:nvSpPr>
        <p:spPr bwMode="auto">
          <a:xfrm>
            <a:off x="250825" y="1412875"/>
            <a:ext cx="16748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FF0000"/>
                </a:solidFill>
              </a:rPr>
              <a:t>Idő,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FF0000"/>
                </a:solidFill>
              </a:rPr>
              <a:t>frekvencia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FF0000"/>
                </a:solidFill>
              </a:rPr>
              <a:t>és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FF0000"/>
                </a:solidFill>
              </a:rPr>
              <a:t>intenzitás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793038" cy="1039813"/>
          </a:xfrm>
        </p:spPr>
        <p:txBody>
          <a:bodyPr/>
          <a:lstStyle/>
          <a:p>
            <a:pPr eaLnBrk="1" hangingPunct="1"/>
            <a:r>
              <a:rPr lang="hu-HU" altLang="hu-HU" smtClean="0"/>
              <a:t>Spektrum	</a:t>
            </a:r>
            <a:r>
              <a:rPr lang="hu-HU" altLang="hu-HU" smtClean="0">
                <a:sym typeface="Wingdings" panose="05000000000000000000" pitchFamily="2" charset="2"/>
              </a:rPr>
              <a:t></a:t>
            </a:r>
            <a:r>
              <a:rPr lang="hu-HU" altLang="hu-HU" smtClean="0"/>
              <a:t>	</a:t>
            </a:r>
            <a:r>
              <a:rPr lang="hu-HU" altLang="hu-HU" smtClean="0">
                <a:solidFill>
                  <a:schemeClr val="bg2"/>
                </a:solidFill>
              </a:rPr>
              <a:t>Hangszín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557338"/>
            <a:ext cx="8964612" cy="1584325"/>
          </a:xfrm>
        </p:spPr>
        <p:txBody>
          <a:bodyPr/>
          <a:lstStyle/>
          <a:p>
            <a:pPr eaLnBrk="1" hangingPunct="1"/>
            <a:r>
              <a:rPr lang="hu-HU" altLang="hu-HU" sz="2800" smtClean="0">
                <a:solidFill>
                  <a:schemeClr val="bg2"/>
                </a:solidFill>
              </a:rPr>
              <a:t>Spektrum</a:t>
            </a:r>
            <a:r>
              <a:rPr lang="hu-HU" altLang="hu-HU" sz="2800" smtClean="0"/>
              <a:t>: frekvencia-összetevők energiaeloszlása</a:t>
            </a:r>
          </a:p>
          <a:p>
            <a:pPr eaLnBrk="1" hangingPunct="1"/>
            <a:r>
              <a:rPr lang="hu-HU" altLang="hu-HU" sz="2800" smtClean="0"/>
              <a:t>Spektrogram = hangszínkép</a:t>
            </a:r>
          </a:p>
        </p:txBody>
      </p:sp>
      <p:pic>
        <p:nvPicPr>
          <p:cNvPr id="22532" name="Picture 4" descr="JAV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2" r="6920"/>
          <a:stretch>
            <a:fillRect/>
          </a:stretch>
        </p:blipFill>
        <p:spPr>
          <a:xfrm>
            <a:off x="1547813" y="3284538"/>
            <a:ext cx="5754687" cy="3362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Rezonancia</a:t>
            </a:r>
          </a:p>
        </p:txBody>
      </p:sp>
      <p:sp>
        <p:nvSpPr>
          <p:cNvPr id="2457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z="2800" smtClean="0"/>
              <a:t>A rezgés folyamatossá tétele csak külső energia bevitelével lehetséges, ezáltal </a:t>
            </a:r>
            <a:r>
              <a:rPr lang="hu-HU" altLang="hu-HU" sz="2800" b="1" smtClean="0"/>
              <a:t>kényszerrezgés</a:t>
            </a:r>
            <a:r>
              <a:rPr lang="hu-HU" altLang="hu-HU" sz="2800" smtClean="0"/>
              <a:t>t állítunk elő.</a:t>
            </a:r>
          </a:p>
          <a:p>
            <a:r>
              <a:rPr lang="hu-HU" altLang="hu-HU" sz="2800" smtClean="0"/>
              <a:t>A kényszerrezgés frekvenciáját a </a:t>
            </a:r>
            <a:r>
              <a:rPr lang="hu-HU" altLang="hu-HU" sz="2800" b="1" smtClean="0"/>
              <a:t>gerjesztő</a:t>
            </a:r>
            <a:r>
              <a:rPr lang="hu-HU" altLang="hu-HU" sz="2800" smtClean="0"/>
              <a:t> erő frekvenciája szabja meg.</a:t>
            </a:r>
          </a:p>
          <a:p>
            <a:r>
              <a:rPr lang="hu-HU" altLang="hu-HU" sz="2800" smtClean="0"/>
              <a:t>A kényszerrezgést végző test kitérési amplitúdója akkor lesz a legnagyobb, ha a kényszerítő (gerjesztő) frekvencia megegyezik a kényszerített (gerjesztett) rendszer saját frekvenciájával. Ez a </a:t>
            </a:r>
            <a:r>
              <a:rPr lang="hu-HU" altLang="hu-HU" sz="2800" b="1" smtClean="0"/>
              <a:t>rezonancia</a:t>
            </a:r>
            <a:r>
              <a:rPr lang="hu-HU" altLang="hu-HU" sz="2800" smtClean="0"/>
              <a:t>jelenség (rezonanciafrekvencia).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altLang="hu-HU" smtClean="0"/>
          </a:p>
        </p:txBody>
      </p:sp>
      <p:pic>
        <p:nvPicPr>
          <p:cNvPr id="4" name="20180310_152905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71588"/>
            <a:ext cx="9144000" cy="5181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22337"/>
          </a:xfrm>
        </p:spPr>
        <p:txBody>
          <a:bodyPr/>
          <a:lstStyle/>
          <a:p>
            <a:r>
              <a:rPr lang="hu-HU" altLang="hu-HU" sz="3600" b="1" smtClean="0"/>
              <a:t>A forrás-szűrő modell</a:t>
            </a:r>
            <a:endParaRPr lang="hu-HU" altLang="hu-HU" sz="3600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950" y="981075"/>
            <a:ext cx="8712200" cy="5086350"/>
          </a:xfrm>
        </p:spPr>
        <p:txBody>
          <a:bodyPr/>
          <a:lstStyle/>
          <a:p>
            <a:pPr>
              <a:defRPr/>
            </a:pPr>
            <a:r>
              <a:rPr lang="hu-HU" sz="2800" dirty="0" smtClean="0"/>
              <a:t>A </a:t>
            </a:r>
            <a:r>
              <a:rPr lang="hu-HU" sz="2800" dirty="0"/>
              <a:t>beszéd a forrás (azaz a </a:t>
            </a:r>
            <a:r>
              <a:rPr lang="hu-HU" sz="2800" dirty="0" smtClean="0"/>
              <a:t>hangszalagok keltette zönge és/vagy a toldalékcsőben létrejövő zörej) </a:t>
            </a:r>
            <a:r>
              <a:rPr lang="hu-HU" sz="2800" dirty="0"/>
              <a:t>által kibocsátott akusztikai jel és a toldalékcső mint szűrő karakterisztikájából adódik </a:t>
            </a:r>
            <a:r>
              <a:rPr lang="hu-HU" sz="2800" dirty="0" smtClean="0"/>
              <a:t>elő.</a:t>
            </a:r>
          </a:p>
          <a:p>
            <a:pPr>
              <a:defRPr/>
            </a:pPr>
            <a:r>
              <a:rPr lang="hu-HU" sz="2800" dirty="0"/>
              <a:t>A toldalékcső három üregét</a:t>
            </a:r>
            <a:r>
              <a:rPr lang="hu-HU" sz="2800" dirty="0" smtClean="0"/>
              <a:t>, az </a:t>
            </a:r>
            <a:r>
              <a:rPr lang="hu-HU" sz="2800" dirty="0"/>
              <a:t>orrüreget, a szájüreget </a:t>
            </a:r>
            <a:r>
              <a:rPr lang="hu-HU" sz="2800" dirty="0" smtClean="0"/>
              <a:t>és a </a:t>
            </a:r>
            <a:r>
              <a:rPr lang="hu-HU" sz="2800" dirty="0"/>
              <a:t>garatüreget lehet </a:t>
            </a:r>
            <a:r>
              <a:rPr lang="hu-HU" sz="2800" dirty="0" smtClean="0"/>
              <a:t>úgy modellezni</a:t>
            </a:r>
            <a:r>
              <a:rPr lang="hu-HU" sz="2800" dirty="0"/>
              <a:t>, mint </a:t>
            </a:r>
            <a:r>
              <a:rPr lang="hu-HU" sz="2800" dirty="0" smtClean="0"/>
              <a:t>egymáshoz kapcsolt rezonátorokat</a:t>
            </a:r>
            <a:br>
              <a:rPr lang="hu-HU" sz="2800" dirty="0" smtClean="0"/>
            </a:br>
            <a:r>
              <a:rPr lang="hu-HU" sz="2800" dirty="0" smtClean="0"/>
              <a:t>(pl. csőmodell).</a:t>
            </a:r>
          </a:p>
          <a:p>
            <a:pPr marL="0" indent="0">
              <a:buFontTx/>
              <a:buNone/>
              <a:defRPr/>
            </a:pPr>
            <a:r>
              <a:rPr lang="hu-HU" sz="2800" dirty="0" smtClean="0"/>
              <a:t>Fant 1960.</a:t>
            </a:r>
            <a:endParaRPr lang="hu-HU" sz="2800" dirty="0"/>
          </a:p>
        </p:txBody>
      </p:sp>
      <p:pic>
        <p:nvPicPr>
          <p:cNvPr id="26628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4322763"/>
            <a:ext cx="61912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1387</TotalTime>
  <Words>335</Words>
  <Application>Microsoft Office PowerPoint</Application>
  <PresentationFormat>Diavetítés a képernyőre (4:3 oldalarány)</PresentationFormat>
  <Paragraphs>46</Paragraphs>
  <Slides>14</Slides>
  <Notes>1</Notes>
  <HiddenSlides>0</HiddenSlides>
  <MMClips>2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8" baseType="lpstr">
      <vt:lpstr>Arial</vt:lpstr>
      <vt:lpstr>Wingdings</vt:lpstr>
      <vt:lpstr>Wingdings 2</vt:lpstr>
      <vt:lpstr>Alapértelmezett terv</vt:lpstr>
      <vt:lpstr>PowerPoint bemutató</vt:lpstr>
      <vt:lpstr>Az összetett rezgések felépítése</vt:lpstr>
      <vt:lpstr>Akusztikai elemzés</vt:lpstr>
      <vt:lpstr>PowerPoint bemutató</vt:lpstr>
      <vt:lpstr>ALAPHANG ÉS FELHARMONIKUSOK</vt:lpstr>
      <vt:lpstr>Spektrum  Hangszín</vt:lpstr>
      <vt:lpstr>Rezonancia</vt:lpstr>
      <vt:lpstr>PowerPoint bemutató</vt:lpstr>
      <vt:lpstr>A forrás-szűrő modell</vt:lpstr>
      <vt:lpstr>PowerPoint bemutató</vt:lpstr>
      <vt:lpstr>PowerPoint bemutató</vt:lpstr>
      <vt:lpstr>Zöngés gerjesztés</vt:lpstr>
      <vt:lpstr>Zörejes gerjesztés</vt:lpstr>
      <vt:lpstr>Vegyes / kevert gerjesztés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FONETIKAOKTATÁS TARTALMI KÉRDÉSEI</dc:title>
  <dc:creator>Mária Gósy</dc:creator>
  <cp:lastModifiedBy>Dr. Markó Alexandra</cp:lastModifiedBy>
  <cp:revision>250</cp:revision>
  <dcterms:created xsi:type="dcterms:W3CDTF">2003-10-24T06:43:30Z</dcterms:created>
  <dcterms:modified xsi:type="dcterms:W3CDTF">2018-11-13T08:48:24Z</dcterms:modified>
</cp:coreProperties>
</file>