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80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4" r:id="rId15"/>
    <p:sldId id="295" r:id="rId16"/>
    <p:sldId id="302" r:id="rId17"/>
  </p:sldIdLst>
  <p:sldSz cx="12192000" cy="6858000"/>
  <p:notesSz cx="7102475" cy="10233025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577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2900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2306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35A83-694E-4A8E-8369-B5640BB5ED78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509149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71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0" y="3924300"/>
            <a:ext cx="10972800" cy="21717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D59BE-A1C1-460B-8281-433FDA1DD88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73052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DD31EC-12B8-4897-ADC7-4BB8532C32DE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073961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337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2998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8359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2018.10.22.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5704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2018.10.22.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322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2018.10.22.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218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103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6154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47AE3-A821-44E1-A364-4CCC4EBEF34C}" type="datetimeFigureOut">
              <a:rPr lang="hu-HU" smtClean="0"/>
              <a:t>2018.10.22.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700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eaLnBrk="1" hangingPunct="1"/>
            <a:r>
              <a:rPr lang="hu-HU" altLang="hu-HU" sz="3200"/>
              <a:t>Az emberi hallás</a:t>
            </a:r>
            <a:endParaRPr lang="en-US" altLang="hu-HU" sz="320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7399" y="1247216"/>
            <a:ext cx="9124516" cy="48133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Hallható frekvenciatartomány</a:t>
            </a: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: 20 és 20 000 Hz között,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20 Hz alatt infrahang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20 000 Hz fölött ultrahang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hu-HU" alt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Intenzitástartomány: 0 (10) dB fölött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80 dB felett: veszélyes tartomány (pl. porszívó),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110 dB felett: tartós fennállás esetén halláskárosodás (pl. </a:t>
            </a:r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repülőgép közelről),</a:t>
            </a:r>
            <a:endParaRPr lang="hu-HU" alt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130 dB felett: fájdalmas (sugárhajtású repülőgép)</a:t>
            </a:r>
          </a:p>
        </p:txBody>
      </p:sp>
    </p:spTree>
    <p:extLst>
      <p:ext uri="{BB962C8B-B14F-4D97-AF65-F5344CB8AC3E}">
        <p14:creationId xmlns:p14="http://schemas.microsoft.com/office/powerpoint/2010/main" val="201459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4339" name="Szöveg helye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14340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0" y="896938"/>
            <a:ext cx="4248150" cy="5268912"/>
          </a:xfrm>
        </p:spPr>
      </p:pic>
      <p:pic>
        <p:nvPicPr>
          <p:cNvPr id="14341" name="Picture 9" descr="Cochl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765175"/>
            <a:ext cx="4724400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8602829" y="2124722"/>
            <a:ext cx="32496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err="1"/>
              <a:t>vesztibuláris</a:t>
            </a:r>
            <a:r>
              <a:rPr lang="hu-HU" altLang="hu-HU" sz="1400" dirty="0"/>
              <a:t> </a:t>
            </a:r>
            <a:r>
              <a:rPr lang="hu-HU" altLang="hu-HU" sz="1400" dirty="0" smtClean="0"/>
              <a:t>csatorna / felső csigajárat</a:t>
            </a:r>
            <a:endParaRPr lang="hu-HU" altLang="hu-HU" sz="1400" dirty="0"/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8523823" y="2492375"/>
            <a:ext cx="28921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smtClean="0"/>
              <a:t>Csigavezeték / középső csigajárat</a:t>
            </a:r>
            <a:endParaRPr lang="hu-HU" altLang="hu-HU" sz="1400" dirty="0"/>
          </a:p>
        </p:txBody>
      </p:sp>
      <p:sp>
        <p:nvSpPr>
          <p:cNvPr id="14344" name="Text Box 12"/>
          <p:cNvSpPr txBox="1">
            <a:spLocks noChangeArrowheads="1"/>
          </p:cNvSpPr>
          <p:nvPr/>
        </p:nvSpPr>
        <p:spPr bwMode="auto">
          <a:xfrm>
            <a:off x="8145160" y="2852738"/>
            <a:ext cx="24929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smtClean="0"/>
              <a:t>Dobcsatorna / alsó csigajárat</a:t>
            </a:r>
            <a:endParaRPr lang="hu-HU" altLang="hu-HU" sz="1400" dirty="0"/>
          </a:p>
        </p:txBody>
      </p:sp>
      <p:sp>
        <p:nvSpPr>
          <p:cNvPr id="14345" name="Text Box 14"/>
          <p:cNvSpPr txBox="1">
            <a:spLocks noChangeArrowheads="1"/>
          </p:cNvSpPr>
          <p:nvPr/>
        </p:nvSpPr>
        <p:spPr bwMode="auto">
          <a:xfrm>
            <a:off x="7756140" y="4868863"/>
            <a:ext cx="1041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err="1"/>
              <a:t>Corti-szerv</a:t>
            </a:r>
            <a:endParaRPr lang="hu-HU" altLang="hu-HU" sz="1400" dirty="0"/>
          </a:p>
        </p:txBody>
      </p:sp>
      <p:sp>
        <p:nvSpPr>
          <p:cNvPr id="14346" name="Text Box 13"/>
          <p:cNvSpPr txBox="1">
            <a:spLocks noChangeArrowheads="1"/>
          </p:cNvSpPr>
          <p:nvPr/>
        </p:nvSpPr>
        <p:spPr bwMode="auto">
          <a:xfrm>
            <a:off x="8040689" y="5373688"/>
            <a:ext cx="1011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/>
              <a:t>alaphártya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7447878" y="4382072"/>
            <a:ext cx="14478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err="1" smtClean="0"/>
              <a:t>Reissner-hártya</a:t>
            </a:r>
            <a:endParaRPr lang="hu-HU" altLang="hu-HU" sz="1400" dirty="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293509" y="3566804"/>
            <a:ext cx="11608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smtClean="0"/>
              <a:t>Ovális ablak</a:t>
            </a:r>
            <a:endParaRPr lang="hu-HU" altLang="hu-HU" sz="1400" dirty="0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570843" y="6426896"/>
            <a:ext cx="10999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smtClean="0"/>
              <a:t>kerek ablak</a:t>
            </a:r>
            <a:endParaRPr lang="hu-HU" altLang="hu-HU" sz="1400" dirty="0"/>
          </a:p>
        </p:txBody>
      </p:sp>
      <p:cxnSp>
        <p:nvCxnSpPr>
          <p:cNvPr id="3" name="Egyenes összekötő 2"/>
          <p:cNvCxnSpPr/>
          <p:nvPr/>
        </p:nvCxnSpPr>
        <p:spPr>
          <a:xfrm>
            <a:off x="5880100" y="3874581"/>
            <a:ext cx="1159892" cy="590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>
            <a:endCxn id="12" idx="1"/>
          </p:cNvCxnSpPr>
          <p:nvPr/>
        </p:nvCxnSpPr>
        <p:spPr>
          <a:xfrm>
            <a:off x="3351439" y="2979418"/>
            <a:ext cx="1942070" cy="741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>
            <a:off x="2562807" y="5777370"/>
            <a:ext cx="1942070" cy="741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>
            <a:stCxn id="13" idx="3"/>
          </p:cNvCxnSpPr>
          <p:nvPr/>
        </p:nvCxnSpPr>
        <p:spPr>
          <a:xfrm flipV="1">
            <a:off x="5670824" y="5530788"/>
            <a:ext cx="1289269" cy="1049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5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hu-H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Corti</a:t>
            </a:r>
            <a:r>
              <a:rPr lang="hu-HU" altLang="hu-H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en-US" altLang="hu-H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szerv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alaphártya</a:t>
            </a:r>
            <a:r>
              <a:rPr lang="en-US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tetején</a:t>
            </a:r>
            <a:r>
              <a:rPr lang="en-US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csigavezeték</a:t>
            </a:r>
            <a:r>
              <a:rPr lang="en-US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teljes</a:t>
            </a:r>
            <a:r>
              <a:rPr lang="en-US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hosszán</a:t>
            </a:r>
            <a:r>
              <a:rPr lang="en-US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végigfut</a:t>
            </a:r>
            <a:endParaRPr lang="en-US" alt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Felépítése</a:t>
            </a:r>
            <a:r>
              <a:rPr lang="en-US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2924175"/>
            <a:ext cx="6907213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8040688" y="4067175"/>
            <a:ext cx="12890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/>
              <a:t>Külső szőrsejt</a:t>
            </a: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3287713" y="3573463"/>
            <a:ext cx="12890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/>
              <a:t>Belső szőrsejt</a:t>
            </a:r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3497263" y="3141663"/>
            <a:ext cx="10795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/>
              <a:t>Fedőhártya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8327698" y="6308726"/>
            <a:ext cx="101983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/>
              <a:t>alaphártya</a:t>
            </a:r>
          </a:p>
        </p:txBody>
      </p:sp>
    </p:spTree>
    <p:extLst>
      <p:ext uri="{BB962C8B-B14F-4D97-AF65-F5344CB8AC3E}">
        <p14:creationId xmlns:p14="http://schemas.microsoft.com/office/powerpoint/2010/main" val="416577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4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3200" b="1">
                <a:effectLst>
                  <a:outerShdw blurRad="38100" dist="38100" dir="2700000" algn="tl">
                    <a:srgbClr val="FFFFFF"/>
                  </a:outerShdw>
                </a:effectLst>
              </a:rPr>
              <a:t>SZŐRSEJTEK</a:t>
            </a:r>
            <a:endParaRPr lang="en-US" altLang="hu-HU" sz="32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84738" y="1341438"/>
            <a:ext cx="5035062" cy="5040312"/>
          </a:xfrm>
        </p:spPr>
        <p:txBody>
          <a:bodyPr/>
          <a:lstStyle/>
          <a:p>
            <a:pPr marL="0" indent="0">
              <a:buNone/>
            </a:pPr>
            <a:r>
              <a:rPr lang="hu-HU" altLang="hu-HU" sz="3000" dirty="0"/>
              <a:t>A szőrsejtek tetején csillók vannak.</a:t>
            </a:r>
          </a:p>
          <a:p>
            <a:pPr marL="0" indent="0">
              <a:buNone/>
            </a:pPr>
            <a:r>
              <a:rPr lang="hu-HU" altLang="hu-HU" sz="3000" dirty="0"/>
              <a:t>Ezek elmozdulása okozza az ingerületet.</a:t>
            </a:r>
          </a:p>
          <a:p>
            <a:pPr marL="0" indent="0">
              <a:buNone/>
            </a:pPr>
            <a:r>
              <a:rPr lang="hu-HU" altLang="hu-HU" sz="3000" dirty="0"/>
              <a:t>A belső szőrsejtek ingerküszöbe kb. 50-60 </a:t>
            </a:r>
            <a:r>
              <a:rPr lang="hu-HU" altLang="hu-HU" sz="3000" dirty="0" err="1"/>
              <a:t>dB-lel</a:t>
            </a:r>
            <a:r>
              <a:rPr lang="hu-HU" altLang="hu-HU" sz="3000" dirty="0"/>
              <a:t> magasabb, mint a külsőké.</a:t>
            </a:r>
          </a:p>
          <a:p>
            <a:pPr marL="0" indent="0">
              <a:buNone/>
            </a:pPr>
            <a:r>
              <a:rPr lang="hu-HU" altLang="hu-HU" sz="3000" dirty="0"/>
              <a:t>Külső szőrsejtek: erősítő funkció.</a:t>
            </a: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"/>
          <a:stretch>
            <a:fillRect/>
          </a:stretch>
        </p:blipFill>
        <p:spPr bwMode="auto">
          <a:xfrm rot="5400000">
            <a:off x="6227764" y="1976439"/>
            <a:ext cx="398462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6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1087978"/>
            <a:ext cx="4392612" cy="1081088"/>
          </a:xfrm>
        </p:spPr>
        <p:txBody>
          <a:bodyPr/>
          <a:lstStyle/>
          <a:p>
            <a:pPr algn="l" eaLnBrk="1" hangingPunct="1"/>
            <a:r>
              <a:rPr lang="hu-HU" altLang="hu-HU" sz="2400" dirty="0">
                <a:latin typeface="Tahoma" panose="020B0604030504040204" pitchFamily="34" charset="0"/>
              </a:rPr>
              <a:t>A magas frekvenciájú hangok a csiga alapján váltanak ki maximális kilengést.</a:t>
            </a: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1703388" y="2205039"/>
            <a:ext cx="3854450" cy="3887787"/>
            <a:chOff x="1429" y="798"/>
            <a:chExt cx="2948" cy="2531"/>
          </a:xfrm>
        </p:grpSpPr>
        <p:pic>
          <p:nvPicPr>
            <p:cNvPr id="17418" name="Picture 4" descr="anipart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798"/>
              <a:ext cx="1361" cy="2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7419" name="Group 5"/>
            <p:cNvGrpSpPr>
              <a:grpSpLocks/>
            </p:cNvGrpSpPr>
            <p:nvPr/>
          </p:nvGrpSpPr>
          <p:grpSpPr bwMode="auto">
            <a:xfrm>
              <a:off x="2789" y="801"/>
              <a:ext cx="1588" cy="2528"/>
              <a:chOff x="2336" y="983"/>
              <a:chExt cx="1327" cy="2347"/>
            </a:xfrm>
          </p:grpSpPr>
          <p:pic>
            <p:nvPicPr>
              <p:cNvPr id="17420" name="Picture 6" descr="part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6" y="983"/>
                <a:ext cx="1327" cy="14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7421" name="Picture 7" descr="anipartb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6" y="2422"/>
                <a:ext cx="1316" cy="9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00712" name="Group 8"/>
          <p:cNvGrpSpPr>
            <a:grpSpLocks/>
          </p:cNvGrpSpPr>
          <p:nvPr/>
        </p:nvGrpSpPr>
        <p:grpSpPr bwMode="auto">
          <a:xfrm>
            <a:off x="5880100" y="2205038"/>
            <a:ext cx="4464050" cy="3816350"/>
            <a:chOff x="1552" y="1219"/>
            <a:chExt cx="2507" cy="1990"/>
          </a:xfrm>
        </p:grpSpPr>
        <p:pic>
          <p:nvPicPr>
            <p:cNvPr id="17414" name="Picture 9" descr="2part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220"/>
              <a:ext cx="1139" cy="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10" descr="ani2part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1219"/>
              <a:ext cx="1359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11" descr="ani2parb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" y="1933"/>
              <a:ext cx="1152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12" descr="2part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1932"/>
              <a:ext cx="1360" cy="1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0717" name="Text Box 13"/>
          <p:cNvSpPr txBox="1">
            <a:spLocks noChangeArrowheads="1"/>
          </p:cNvSpPr>
          <p:nvPr/>
        </p:nvSpPr>
        <p:spPr bwMode="auto">
          <a:xfrm>
            <a:off x="6167438" y="1141242"/>
            <a:ext cx="39608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altLang="hu-H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Az alacsony frekvenciájú hangok a csiga csúcsán váltanak ki maximális kilengést.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509204" y="266330"/>
            <a:ext cx="927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TONOTÓPIÁS elmélet vagy </a:t>
            </a:r>
            <a:r>
              <a:rPr lang="hu-HU" sz="3600" dirty="0" err="1" smtClean="0"/>
              <a:t>HELY-elv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04952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0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0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6" grpId="0"/>
      <p:bldP spid="2007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3200" b="1">
                <a:effectLst>
                  <a:outerShdw blurRad="38100" dist="38100" dir="2700000" algn="tl">
                    <a:srgbClr val="FFFFFF"/>
                  </a:outerShdw>
                </a:effectLst>
              </a:rPr>
              <a:t>HALLÓRENDSZER</a:t>
            </a:r>
            <a:endParaRPr lang="en-US" altLang="hu-HU" sz="32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45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hu-HU" altLang="hu-HU" b="1" dirty="0"/>
              <a:t>Szőrsejtek ingerülete</a:t>
            </a:r>
          </a:p>
          <a:p>
            <a:pPr eaLnBrk="1" hangingPunct="1"/>
            <a:endParaRPr lang="hu-HU" altLang="hu-HU" b="1" dirty="0"/>
          </a:p>
          <a:p>
            <a:pPr eaLnBrk="1" hangingPunct="1"/>
            <a:endParaRPr lang="hu-HU" altLang="hu-HU" b="1" dirty="0"/>
          </a:p>
          <a:p>
            <a:pPr eaLnBrk="1" hangingPunct="1">
              <a:buFontTx/>
              <a:buNone/>
            </a:pPr>
            <a:r>
              <a:rPr lang="hu-HU" altLang="hu-HU" b="1" dirty="0"/>
              <a:t>Hallóideg (VIII.)</a:t>
            </a:r>
          </a:p>
          <a:p>
            <a:pPr eaLnBrk="1" hangingPunct="1"/>
            <a:endParaRPr lang="hu-HU" altLang="hu-HU" b="1" dirty="0"/>
          </a:p>
          <a:p>
            <a:pPr eaLnBrk="1" hangingPunct="1"/>
            <a:endParaRPr lang="hu-HU" altLang="hu-HU" b="1" dirty="0"/>
          </a:p>
          <a:p>
            <a:pPr eaLnBrk="1" hangingPunct="1">
              <a:buFontTx/>
              <a:buNone/>
            </a:pPr>
            <a:r>
              <a:rPr lang="hu-HU" altLang="hu-HU" b="1" dirty="0" smtClean="0"/>
              <a:t>Agykéreg (temporális lebeny)</a:t>
            </a:r>
            <a:endParaRPr lang="hu-HU" altLang="hu-HU" b="1" dirty="0"/>
          </a:p>
          <a:p>
            <a:pPr eaLnBrk="1" hangingPunct="1"/>
            <a:endParaRPr lang="en-US" altLang="hu-HU" dirty="0"/>
          </a:p>
        </p:txBody>
      </p:sp>
      <p:sp>
        <p:nvSpPr>
          <p:cNvPr id="19460" name="Line 8"/>
          <p:cNvSpPr>
            <a:spLocks noChangeShapeType="1"/>
          </p:cNvSpPr>
          <p:nvPr/>
        </p:nvSpPr>
        <p:spPr bwMode="auto">
          <a:xfrm>
            <a:off x="3648075" y="2276476"/>
            <a:ext cx="0" cy="720725"/>
          </a:xfrm>
          <a:prstGeom prst="line">
            <a:avLst/>
          </a:prstGeom>
          <a:noFill/>
          <a:ln w="38100">
            <a:solidFill>
              <a:srgbClr val="A827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61" name="Line 9"/>
          <p:cNvSpPr>
            <a:spLocks noChangeShapeType="1"/>
          </p:cNvSpPr>
          <p:nvPr/>
        </p:nvSpPr>
        <p:spPr bwMode="auto">
          <a:xfrm>
            <a:off x="3575050" y="3860801"/>
            <a:ext cx="0" cy="720725"/>
          </a:xfrm>
          <a:prstGeom prst="line">
            <a:avLst/>
          </a:prstGeom>
          <a:noFill/>
          <a:ln w="38100">
            <a:solidFill>
              <a:srgbClr val="A827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946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" t="1810" r="4076" b="2968"/>
          <a:stretch>
            <a:fillRect/>
          </a:stretch>
        </p:blipFill>
        <p:spPr bwMode="auto">
          <a:xfrm>
            <a:off x="6096001" y="1773239"/>
            <a:ext cx="405447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3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656910" y="6275521"/>
            <a:ext cx="68915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2400" dirty="0">
                <a:latin typeface="Tahoma" panose="020B0604030504040204" pitchFamily="34" charset="0"/>
              </a:rPr>
              <a:t>https://www.youtube.com/watch?v=9Cv7EjVJLLk</a:t>
            </a:r>
          </a:p>
        </p:txBody>
      </p:sp>
      <p:pic>
        <p:nvPicPr>
          <p:cNvPr id="3" name="Fül_ a hallás folyama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241915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4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7171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dirty="0" smtClean="0"/>
              <a:t>Csontvezetéses hallás: a koponyacsont vezette rezonancia</a:t>
            </a:r>
          </a:p>
          <a:p>
            <a:r>
              <a:rPr lang="hu-HU" altLang="hu-HU" dirty="0" smtClean="0"/>
              <a:t>Légvezetéses hallás: a hallójáraton, dobüregen keresztül</a:t>
            </a:r>
          </a:p>
          <a:p>
            <a:endParaRPr lang="hu-HU" altLang="hu-HU" dirty="0"/>
          </a:p>
          <a:p>
            <a:pPr marL="0" indent="0">
              <a:buNone/>
            </a:pPr>
            <a:r>
              <a:rPr lang="hu-HU" altLang="hu-HU" dirty="0"/>
              <a:t>https://www.youtube.com/watch?v=ncZ6DERBYow&amp;feature=youtu.be</a:t>
            </a:r>
            <a:endParaRPr lang="hu-HU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147519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42889"/>
            <a:ext cx="8497887" cy="638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78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3101" r="1102" b="656"/>
          <a:stretch>
            <a:fillRect/>
          </a:stretch>
        </p:blipFill>
        <p:spPr bwMode="auto">
          <a:xfrm>
            <a:off x="1774825" y="404814"/>
            <a:ext cx="8496300" cy="603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95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dirty="0" smtClean="0"/>
              <a:t>A </a:t>
            </a:r>
            <a:r>
              <a:rPr lang="hu-HU" altLang="hu-HU" b="1" dirty="0" smtClean="0"/>
              <a:t>hallórendszer</a:t>
            </a:r>
            <a:r>
              <a:rPr lang="hu-HU" altLang="hu-HU" dirty="0" smtClean="0"/>
              <a:t/>
            </a:r>
            <a:br>
              <a:rPr lang="hu-HU" altLang="hu-HU" dirty="0" smtClean="0"/>
            </a:br>
            <a:r>
              <a:rPr lang="hu-HU" altLang="hu-HU" dirty="0" smtClean="0"/>
              <a:t>(légvezetéses hallás)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802168" y="3370263"/>
            <a:ext cx="3646134" cy="3298825"/>
          </a:xfrm>
        </p:spPr>
        <p:txBody>
          <a:bodyPr>
            <a:normAutofit/>
          </a:bodyPr>
          <a:lstStyle/>
          <a:p>
            <a:pPr lvl="1" eaLnBrk="1" hangingPunct="1"/>
            <a:r>
              <a:rPr lang="hu-HU" altLang="hu-HU" sz="3200" dirty="0"/>
              <a:t>Fül</a:t>
            </a:r>
          </a:p>
          <a:p>
            <a:pPr lvl="2" eaLnBrk="1" hangingPunct="1"/>
            <a:r>
              <a:rPr lang="hu-HU" altLang="hu-HU" sz="3200" dirty="0"/>
              <a:t>Külső fül</a:t>
            </a:r>
          </a:p>
          <a:p>
            <a:pPr lvl="2" eaLnBrk="1" hangingPunct="1"/>
            <a:r>
              <a:rPr lang="hu-HU" altLang="hu-HU" sz="3200" dirty="0"/>
              <a:t>Középfül</a:t>
            </a:r>
          </a:p>
          <a:p>
            <a:pPr lvl="2" eaLnBrk="1" hangingPunct="1"/>
            <a:r>
              <a:rPr lang="hu-HU" altLang="hu-HU" sz="3200" dirty="0"/>
              <a:t>Belső fül</a:t>
            </a:r>
          </a:p>
          <a:p>
            <a:pPr lvl="1" eaLnBrk="1" hangingPunct="1"/>
            <a:r>
              <a:rPr lang="hu-HU" altLang="hu-HU" sz="3200" dirty="0"/>
              <a:t>Hallópálya</a:t>
            </a:r>
          </a:p>
          <a:p>
            <a:pPr lvl="1" eaLnBrk="1" hangingPunct="1"/>
            <a:r>
              <a:rPr lang="hu-HU" altLang="hu-HU" sz="3200" dirty="0"/>
              <a:t>Agyi struktúrák</a:t>
            </a:r>
          </a:p>
          <a:p>
            <a:pPr lvl="1" eaLnBrk="1" hangingPunct="1"/>
            <a:endParaRPr lang="hu-HU" altLang="hu-HU" sz="3200" dirty="0"/>
          </a:p>
        </p:txBody>
      </p:sp>
      <p:pic>
        <p:nvPicPr>
          <p:cNvPr id="8196" name="Picture 31" descr="auditorysys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324" y="225688"/>
            <a:ext cx="50403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096001" y="4015512"/>
            <a:ext cx="3900255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altLang="hu-HU" sz="3200" dirty="0">
                <a:latin typeface="Arial" charset="0"/>
              </a:rPr>
              <a:t>Perifériás hallószerv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096000" y="5711077"/>
            <a:ext cx="4006788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altLang="hu-HU" sz="3200" dirty="0">
                <a:latin typeface="Arial" charset="0"/>
              </a:rPr>
              <a:t>Centrális hallószerv</a:t>
            </a:r>
          </a:p>
        </p:txBody>
      </p:sp>
      <p:sp>
        <p:nvSpPr>
          <p:cNvPr id="3" name="Jobb oldali kapcsos zárójel 2"/>
          <p:cNvSpPr/>
          <p:nvPr/>
        </p:nvSpPr>
        <p:spPr bwMode="auto">
          <a:xfrm rot="10800000" flipH="1">
            <a:off x="5475765" y="3414216"/>
            <a:ext cx="620235" cy="1921263"/>
          </a:xfrm>
          <a:prstGeom prst="rightBrace">
            <a:avLst/>
          </a:prstGeom>
          <a:noFill/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latin typeface="Tahoma" pitchFamily="34" charset="0"/>
            </a:endParaRPr>
          </a:p>
        </p:txBody>
      </p:sp>
      <p:sp>
        <p:nvSpPr>
          <p:cNvPr id="11" name="Jobb oldali kapcsos zárójel 10"/>
          <p:cNvSpPr/>
          <p:nvPr/>
        </p:nvSpPr>
        <p:spPr bwMode="auto">
          <a:xfrm rot="10800000" flipH="1">
            <a:off x="5548541" y="5428383"/>
            <a:ext cx="503069" cy="1169267"/>
          </a:xfrm>
          <a:prstGeom prst="rightBrace">
            <a:avLst/>
          </a:prstGeom>
          <a:noFill/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hu-HU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02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76250"/>
            <a:ext cx="8539163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90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/>
          <a:stretch>
            <a:fillRect/>
          </a:stretch>
        </p:blipFill>
        <p:spPr bwMode="auto">
          <a:xfrm>
            <a:off x="7391400" y="1916113"/>
            <a:ext cx="2909888" cy="357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3417" name="Rectangle 9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3200" b="1">
                <a:effectLst>
                  <a:outerShdw blurRad="38100" dist="38100" dir="2700000" algn="tl">
                    <a:srgbClr val="FFFFFF"/>
                  </a:outerShdw>
                </a:effectLst>
              </a:rPr>
              <a:t>KÜLSŐFÜL</a:t>
            </a:r>
            <a:endParaRPr lang="en-US" altLang="hu-HU" sz="32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244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341644" y="1341438"/>
            <a:ext cx="5410518" cy="4957762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Feladata: a hangrezgések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dobhártyához irányítása.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Fülkagyló: „színező” funkció.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Állatoknál mozgatható.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Külső hallójárat (2,5 cm) rezonátorfunkció</a:t>
            </a:r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dobhártyához </a:t>
            </a:r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érkező rezgéseket </a:t>
            </a: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néhány </a:t>
            </a:r>
            <a:r>
              <a:rPr lang="hu-HU" altLang="hu-HU" dirty="0" err="1">
                <a:latin typeface="Arial" panose="020B0604020202020204" pitchFamily="34" charset="0"/>
                <a:cs typeface="Arial" panose="020B0604020202020204" pitchFamily="34" charset="0"/>
              </a:rPr>
              <a:t>dB-lel</a:t>
            </a: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 megnöveli </a:t>
            </a:r>
          </a:p>
        </p:txBody>
      </p:sp>
      <p:sp>
        <p:nvSpPr>
          <p:cNvPr id="10245" name="Text Box 12"/>
          <p:cNvSpPr txBox="1">
            <a:spLocks noChangeArrowheads="1"/>
          </p:cNvSpPr>
          <p:nvPr/>
        </p:nvSpPr>
        <p:spPr bwMode="auto">
          <a:xfrm>
            <a:off x="8256588" y="1424025"/>
            <a:ext cx="16466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/>
              <a:t>hallójárat</a:t>
            </a:r>
            <a:endParaRPr lang="en-US" altLang="hu-HU" sz="2800"/>
          </a:p>
        </p:txBody>
      </p:sp>
      <p:sp>
        <p:nvSpPr>
          <p:cNvPr id="10246" name="Text Box 13"/>
          <p:cNvSpPr txBox="1">
            <a:spLocks noChangeArrowheads="1"/>
          </p:cNvSpPr>
          <p:nvPr/>
        </p:nvSpPr>
        <p:spPr bwMode="auto">
          <a:xfrm>
            <a:off x="8904288" y="5539348"/>
            <a:ext cx="17860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/>
              <a:t>dobhártya</a:t>
            </a:r>
            <a:endParaRPr lang="en-US" altLang="hu-HU" sz="2800"/>
          </a:p>
        </p:txBody>
      </p:sp>
      <p:sp>
        <p:nvSpPr>
          <p:cNvPr id="10247" name="Text Box 14"/>
          <p:cNvSpPr txBox="1">
            <a:spLocks noChangeArrowheads="1"/>
          </p:cNvSpPr>
          <p:nvPr/>
        </p:nvSpPr>
        <p:spPr bwMode="auto">
          <a:xfrm>
            <a:off x="5766499" y="3493079"/>
            <a:ext cx="16049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/>
              <a:t>fülkagyló</a:t>
            </a:r>
            <a:endParaRPr lang="en-US" altLang="hu-HU" sz="2800" dirty="0"/>
          </a:p>
        </p:txBody>
      </p:sp>
      <p:sp>
        <p:nvSpPr>
          <p:cNvPr id="10248" name="Line 15"/>
          <p:cNvSpPr>
            <a:spLocks noChangeShapeType="1"/>
          </p:cNvSpPr>
          <p:nvPr/>
        </p:nvSpPr>
        <p:spPr bwMode="auto">
          <a:xfrm>
            <a:off x="9883775" y="4221163"/>
            <a:ext cx="0" cy="12239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249" name="Line 16"/>
          <p:cNvSpPr>
            <a:spLocks noChangeShapeType="1"/>
          </p:cNvSpPr>
          <p:nvPr/>
        </p:nvSpPr>
        <p:spPr bwMode="auto">
          <a:xfrm flipV="1">
            <a:off x="8688388" y="1916114"/>
            <a:ext cx="0" cy="12969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897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1267" name="Szöveg helye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11268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052" y="133962"/>
            <a:ext cx="11319774" cy="5382584"/>
          </a:xfrm>
        </p:spPr>
      </p:pic>
      <p:sp>
        <p:nvSpPr>
          <p:cNvPr id="6" name="Téglalap 5"/>
          <p:cNvSpPr/>
          <p:nvPr/>
        </p:nvSpPr>
        <p:spPr>
          <a:xfrm>
            <a:off x="3054699" y="5570764"/>
            <a:ext cx="8832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altLang="hu-HU" sz="2400" dirty="0">
                <a:latin typeface="Arial" charset="0"/>
              </a:rPr>
              <a:t>Levegővel telt </a:t>
            </a:r>
            <a:r>
              <a:rPr lang="hu-HU" altLang="hu-HU" sz="2400" dirty="0" smtClean="0">
                <a:latin typeface="Arial" charset="0"/>
              </a:rPr>
              <a:t>hallócsontocskák</a:t>
            </a:r>
            <a:r>
              <a:rPr lang="hu-HU" altLang="hu-HU" sz="2400" dirty="0">
                <a:latin typeface="Arial" charset="0"/>
              </a:rPr>
              <a:t>: </a:t>
            </a:r>
            <a:r>
              <a:rPr lang="hu-HU" altLang="hu-H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kalapács, üllő, kengyel</a:t>
            </a:r>
          </a:p>
          <a:p>
            <a:pPr>
              <a:defRPr/>
            </a:pPr>
            <a:r>
              <a:rPr lang="hu-HU" altLang="hu-HU" sz="2400" dirty="0" smtClean="0">
                <a:latin typeface="Arial" charset="0"/>
              </a:rPr>
              <a:t>A dobhártya </a:t>
            </a:r>
            <a:r>
              <a:rPr lang="hu-HU" altLang="hu-HU" sz="2400" dirty="0">
                <a:latin typeface="Arial" charset="0"/>
              </a:rPr>
              <a:t>felületéhez érkező nyomáshullám 22x-es növelése</a:t>
            </a:r>
          </a:p>
          <a:p>
            <a:pPr>
              <a:defRPr/>
            </a:pPr>
            <a:r>
              <a:rPr lang="hu-HU" altLang="hu-HU" sz="2400" dirty="0">
                <a:latin typeface="Arial" charset="0"/>
              </a:rPr>
              <a:t>levegőrezgés   </a:t>
            </a:r>
            <a:r>
              <a:rPr lang="hu-HU" altLang="hu-HU" sz="2400" dirty="0">
                <a:latin typeface="Arial" charset="0"/>
                <a:sym typeface="Wingdings 3"/>
              </a:rPr>
              <a:t></a:t>
            </a:r>
            <a:r>
              <a:rPr lang="hu-HU" altLang="hu-HU" sz="2400" dirty="0">
                <a:latin typeface="Arial" charset="0"/>
              </a:rPr>
              <a:t>   csigában folyadékrezgés</a:t>
            </a:r>
          </a:p>
        </p:txBody>
      </p:sp>
    </p:spTree>
    <p:extLst>
      <p:ext uri="{BB962C8B-B14F-4D97-AF65-F5344CB8AC3E}">
        <p14:creationId xmlns:p14="http://schemas.microsoft.com/office/powerpoint/2010/main" val="36149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3200" b="1">
                <a:effectLst>
                  <a:outerShdw blurRad="38100" dist="38100" dir="2700000" algn="tl">
                    <a:srgbClr val="FFFFFF"/>
                  </a:outerShdw>
                </a:effectLst>
              </a:rPr>
              <a:t>BELSŐFÜL</a:t>
            </a:r>
            <a:endParaRPr lang="en-US" altLang="hu-HU" sz="32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40014" y="1268414"/>
            <a:ext cx="7354887" cy="10810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hu-HU"/>
              <a:t>Az </a:t>
            </a:r>
            <a:r>
              <a:rPr lang="hu-HU" altLang="hu-HU">
                <a:solidFill>
                  <a:srgbClr val="A8270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egyensúlyozás</a:t>
            </a:r>
            <a:r>
              <a:rPr lang="hu-HU" altLang="hu-HU"/>
              <a:t> és a </a:t>
            </a:r>
            <a:r>
              <a:rPr lang="hu-HU" altLang="hu-HU" b="1">
                <a:solidFill>
                  <a:srgbClr val="A8270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hallás</a:t>
            </a:r>
            <a:r>
              <a:rPr lang="hu-HU" altLang="hu-HU"/>
              <a:t> érzékszerve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hu-HU"/>
              <a:t>A sziklacsontban lévő labirintusban található</a:t>
            </a:r>
            <a:endParaRPr lang="hu-HU" altLang="hu-HU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" r="2638"/>
          <a:stretch>
            <a:fillRect/>
          </a:stretch>
        </p:blipFill>
        <p:spPr bwMode="auto">
          <a:xfrm rot="5400000">
            <a:off x="3860801" y="2560638"/>
            <a:ext cx="417512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62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altLang="hu-HU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 HALLÁS SZERVE: A CSIGA (</a:t>
            </a:r>
            <a:r>
              <a:rPr lang="hu-HU" altLang="hu-HU" sz="3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cochlea</a:t>
            </a:r>
            <a:r>
              <a:rPr lang="hu-HU" altLang="hu-HU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endParaRPr lang="en-US" altLang="hu-HU" sz="3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315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1919288" y="1844675"/>
            <a:ext cx="4038600" cy="41338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hu-HU"/>
              <a:t>2,5 fordulatot tesz meg.</a:t>
            </a:r>
          </a:p>
          <a:p>
            <a:pPr eaLnBrk="1" hangingPunct="1">
              <a:buFontTx/>
              <a:buNone/>
            </a:pPr>
            <a:r>
              <a:rPr lang="hu-HU" altLang="hu-HU"/>
              <a:t>Kiterítve kb. 32-33 mm hosszú.</a:t>
            </a:r>
          </a:p>
          <a:p>
            <a:pPr eaLnBrk="1" hangingPunct="1">
              <a:buFontTx/>
              <a:buNone/>
            </a:pPr>
            <a:r>
              <a:rPr lang="hu-HU" altLang="hu-HU"/>
              <a:t>Speciális receptorok (szőrsejtek), amelyek a Corti-féle szervben csoportosulnak.</a:t>
            </a:r>
          </a:p>
          <a:p>
            <a:pPr eaLnBrk="1" hangingPunct="1">
              <a:buFontTx/>
              <a:buNone/>
            </a:pPr>
            <a:r>
              <a:rPr lang="hu-HU" altLang="hu-HU"/>
              <a:t>Benne folyadék áramlik.</a:t>
            </a:r>
          </a:p>
        </p:txBody>
      </p:sp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96794" y="1943894"/>
            <a:ext cx="4294188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08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318</Words>
  <Application>Microsoft Office PowerPoint</Application>
  <PresentationFormat>Szélesvásznú</PresentationFormat>
  <Paragraphs>74</Paragraphs>
  <Slides>16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Wingdings 3</vt:lpstr>
      <vt:lpstr>Office-téma</vt:lpstr>
      <vt:lpstr>Az emberi hallás</vt:lpstr>
      <vt:lpstr>PowerPoint bemutató</vt:lpstr>
      <vt:lpstr>PowerPoint bemutató</vt:lpstr>
      <vt:lpstr>A hallórendszer (légvezetéses hallás)</vt:lpstr>
      <vt:lpstr>PowerPoint bemutató</vt:lpstr>
      <vt:lpstr>KÜLSŐFÜL</vt:lpstr>
      <vt:lpstr>PowerPoint bemutató</vt:lpstr>
      <vt:lpstr>BELSŐFÜL</vt:lpstr>
      <vt:lpstr>A HALLÁS SZERVE: A CSIGA (cochlea)</vt:lpstr>
      <vt:lpstr>PowerPoint bemutató</vt:lpstr>
      <vt:lpstr>A Corti-szerv</vt:lpstr>
      <vt:lpstr>SZŐRSEJTEK</vt:lpstr>
      <vt:lpstr>A magas frekvenciájú hangok a csiga alapján váltanak ki maximális kilengést.</vt:lpstr>
      <vt:lpstr>HALLÓRENDSZER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Dr. Markó Alexandra</dc:creator>
  <cp:lastModifiedBy>Dr. Markó Alexandra</cp:lastModifiedBy>
  <cp:revision>54</cp:revision>
  <cp:lastPrinted>2018-03-07T12:16:46Z</cp:lastPrinted>
  <dcterms:created xsi:type="dcterms:W3CDTF">2017-10-03T13:21:31Z</dcterms:created>
  <dcterms:modified xsi:type="dcterms:W3CDTF">2018-10-22T20:26:41Z</dcterms:modified>
</cp:coreProperties>
</file>