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73" r:id="rId3"/>
    <p:sldId id="274" r:id="rId4"/>
    <p:sldId id="262" r:id="rId5"/>
    <p:sldId id="263" r:id="rId6"/>
    <p:sldId id="264" r:id="rId7"/>
    <p:sldId id="265" r:id="rId8"/>
    <p:sldId id="266" r:id="rId9"/>
    <p:sldId id="300" r:id="rId10"/>
    <p:sldId id="267" r:id="rId11"/>
    <p:sldId id="301" r:id="rId12"/>
    <p:sldId id="296" r:id="rId13"/>
    <p:sldId id="297" r:id="rId14"/>
    <p:sldId id="275" r:id="rId15"/>
    <p:sldId id="256" r:id="rId16"/>
    <p:sldId id="257" r:id="rId17"/>
    <p:sldId id="258" r:id="rId18"/>
    <p:sldId id="269" r:id="rId19"/>
    <p:sldId id="259" r:id="rId20"/>
    <p:sldId id="276" r:id="rId21"/>
    <p:sldId id="277" r:id="rId22"/>
    <p:sldId id="260" r:id="rId23"/>
  </p:sldIdLst>
  <p:sldSz cx="12192000" cy="6858000"/>
  <p:notesSz cx="7102475" cy="102330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577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290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2306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E743FB-37E2-4678-BA16-EDD87E86B6C5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81706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B35A83-694E-4A8E-8369-B5640BB5ED78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150914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37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99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359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570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322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218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103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615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7AE3-A821-44E1-A364-4CCC4EBEF34C}" type="datetimeFigureOut">
              <a:rPr lang="hu-HU" smtClean="0"/>
              <a:t>2018.10.05.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7DB67-7306-42F5-A665-AC0F436630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700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A beszéd fiziológiája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200" b="1" dirty="0" smtClean="0"/>
              <a:t>Artikulációs fonetika és percepciós fonetika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93318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 b="1"/>
              <a:t>A légzés (respiratio)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462" y="1341439"/>
            <a:ext cx="11605178" cy="51812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dirty="0" smtClean="0"/>
              <a:t>Belégzés</a:t>
            </a:r>
            <a:r>
              <a:rPr lang="hu-HU" dirty="0" smtClean="0"/>
              <a:t>:</a:t>
            </a:r>
            <a:br>
              <a:rPr lang="hu-HU" dirty="0" smtClean="0"/>
            </a:br>
            <a:r>
              <a:rPr lang="hu-HU" dirty="0" smtClean="0"/>
              <a:t>a </a:t>
            </a:r>
            <a:r>
              <a:rPr lang="hu-HU" dirty="0"/>
              <a:t>rekeszizom és a bordaközi </a:t>
            </a:r>
            <a:r>
              <a:rPr lang="hu-HU" dirty="0" smtClean="0"/>
              <a:t>izmok</a:t>
            </a:r>
            <a:br>
              <a:rPr lang="hu-HU" dirty="0" smtClean="0"/>
            </a:br>
            <a:r>
              <a:rPr lang="hu-HU" dirty="0" smtClean="0"/>
              <a:t>összehúzódnak </a:t>
            </a:r>
            <a:r>
              <a:rPr lang="hu-HU" dirty="0" smtClean="0">
                <a:sym typeface="Wingdings 2" panose="05020102010507070707" pitchFamily="18" charset="2"/>
              </a:rPr>
              <a:t></a:t>
            </a:r>
            <a:r>
              <a:rPr lang="hu-HU" dirty="0" smtClean="0"/>
              <a:t> </a:t>
            </a:r>
            <a:r>
              <a:rPr lang="hu-HU" dirty="0"/>
              <a:t>a tüdő </a:t>
            </a:r>
            <a:r>
              <a:rPr lang="hu-HU" dirty="0" smtClean="0"/>
              <a:t>kitágul</a:t>
            </a:r>
            <a:br>
              <a:rPr lang="hu-HU" dirty="0" smtClean="0"/>
            </a:br>
            <a:r>
              <a:rPr lang="hu-HU" dirty="0" smtClean="0">
                <a:sym typeface="Wingdings 2" panose="05020102010507070707" pitchFamily="18" charset="2"/>
              </a:rPr>
              <a:t></a:t>
            </a:r>
            <a:r>
              <a:rPr lang="hu-HU" dirty="0" smtClean="0"/>
              <a:t> </a:t>
            </a:r>
            <a:r>
              <a:rPr lang="hu-HU" dirty="0"/>
              <a:t>a benne lévő </a:t>
            </a:r>
            <a:r>
              <a:rPr lang="hu-HU" dirty="0" smtClean="0"/>
              <a:t>nyomás lecsökken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>
                <a:sym typeface="Wingdings 2" panose="05020102010507070707" pitchFamily="18" charset="2"/>
              </a:rPr>
              <a:t></a:t>
            </a:r>
            <a:r>
              <a:rPr lang="hu-HU" dirty="0" smtClean="0"/>
              <a:t> </a:t>
            </a:r>
            <a:r>
              <a:rPr lang="hu-HU" dirty="0"/>
              <a:t>levegő áramlik a </a:t>
            </a:r>
            <a:r>
              <a:rPr lang="hu-HU" dirty="0" smtClean="0"/>
              <a:t>tüdőbe.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Kilégzés</a:t>
            </a:r>
            <a:r>
              <a:rPr lang="hu-HU" dirty="0" smtClean="0"/>
              <a:t>: </a:t>
            </a:r>
            <a:r>
              <a:rPr lang="hu-HU" dirty="0"/>
              <a:t>az izmok </a:t>
            </a:r>
            <a:r>
              <a:rPr lang="hu-HU" dirty="0" smtClean="0"/>
              <a:t>elernyedése: a </a:t>
            </a:r>
            <a:r>
              <a:rPr lang="hu-HU" dirty="0"/>
              <a:t>bordák saját </a:t>
            </a:r>
            <a:r>
              <a:rPr lang="hu-HU" dirty="0" smtClean="0"/>
              <a:t>súlyuk és </a:t>
            </a:r>
            <a:r>
              <a:rPr lang="hu-HU" dirty="0"/>
              <a:t>a gravitáció, a </a:t>
            </a:r>
            <a:r>
              <a:rPr lang="hu-HU" dirty="0" smtClean="0"/>
              <a:t>rekeszizom </a:t>
            </a:r>
            <a:r>
              <a:rPr lang="hu-HU" dirty="0"/>
              <a:t>a hasüregi </a:t>
            </a:r>
            <a:r>
              <a:rPr lang="hu-HU" dirty="0" smtClean="0"/>
              <a:t>szervek nyomása </a:t>
            </a:r>
            <a:r>
              <a:rPr lang="hu-HU" dirty="0"/>
              <a:t>miatt tér vissza eredeti </a:t>
            </a:r>
            <a:r>
              <a:rPr lang="hu-HU" dirty="0" smtClean="0"/>
              <a:t>helyzetébe: </a:t>
            </a:r>
            <a:r>
              <a:rPr lang="hu-HU" dirty="0" smtClean="0"/>
              <a:t>a</a:t>
            </a:r>
            <a:br>
              <a:rPr lang="hu-HU" dirty="0" smtClean="0"/>
            </a:br>
            <a:r>
              <a:rPr lang="hu-HU" dirty="0" smtClean="0"/>
              <a:t>tüdőben </a:t>
            </a:r>
            <a:r>
              <a:rPr lang="hu-HU" dirty="0"/>
              <a:t>a térfogat </a:t>
            </a:r>
            <a:r>
              <a:rPr lang="hu-HU" dirty="0" smtClean="0"/>
              <a:t>csökken </a:t>
            </a:r>
            <a:r>
              <a:rPr lang="hu-HU" dirty="0">
                <a:sym typeface="Wingdings 2" panose="05020102010507070707" pitchFamily="18" charset="2"/>
              </a:rPr>
              <a:t></a:t>
            </a:r>
            <a:r>
              <a:rPr lang="hu-HU" dirty="0" smtClean="0"/>
              <a:t> </a:t>
            </a:r>
            <a:r>
              <a:rPr lang="hu-HU" dirty="0"/>
              <a:t>megnő a </a:t>
            </a:r>
            <a:r>
              <a:rPr lang="hu-HU" dirty="0" smtClean="0"/>
              <a:t>nyomás </a:t>
            </a:r>
            <a:r>
              <a:rPr lang="hu-HU" dirty="0" smtClean="0">
                <a:sym typeface="Wingdings 2" panose="05020102010507070707" pitchFamily="18" charset="2"/>
              </a:rPr>
              <a:t> </a:t>
            </a:r>
            <a:r>
              <a:rPr lang="hu-HU" dirty="0" smtClean="0"/>
              <a:t>a </a:t>
            </a:r>
            <a:r>
              <a:rPr lang="hu-HU" dirty="0"/>
              <a:t>levegő </a:t>
            </a:r>
            <a:r>
              <a:rPr lang="hu-HU" dirty="0" smtClean="0"/>
              <a:t>kiáramlik</a:t>
            </a:r>
          </a:p>
          <a:p>
            <a:pPr>
              <a:lnSpc>
                <a:spcPct val="100000"/>
              </a:lnSpc>
            </a:pPr>
            <a:r>
              <a:rPr lang="hu-HU" dirty="0" smtClean="0"/>
              <a:t>Vagyis: </a:t>
            </a:r>
            <a:r>
              <a:rPr lang="hu-HU" dirty="0"/>
              <a:t>míg a belégzés aktív izomműködést kíván meg, a spontán (nem erőltetett) kilégzés passzív folyamat</a:t>
            </a:r>
            <a:r>
              <a:rPr lang="hu-HU" dirty="0" smtClean="0"/>
              <a:t>.</a:t>
            </a:r>
            <a:endParaRPr lang="hu-HU" altLang="hu-HU" dirty="0" smtClean="0"/>
          </a:p>
        </p:txBody>
      </p:sp>
      <p:pic>
        <p:nvPicPr>
          <p:cNvPr id="2" name="The Benefits of Deep Breat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1840" y="166457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 b="1" dirty="0"/>
              <a:t>A légzés </a:t>
            </a:r>
            <a:r>
              <a:rPr lang="hu-HU" altLang="hu-HU" sz="4000" b="1" dirty="0" smtClean="0"/>
              <a:t>és a beszéd</a:t>
            </a:r>
            <a:endParaRPr lang="hu-HU" altLang="hu-HU" sz="4000" b="1" dirty="0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462" y="1341439"/>
            <a:ext cx="11605178" cy="5181281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dirty="0" smtClean="0"/>
              <a:t>a </a:t>
            </a:r>
            <a:r>
              <a:rPr lang="hu-HU" altLang="hu-HU" dirty="0"/>
              <a:t>légzés fázisai </a:t>
            </a:r>
            <a:r>
              <a:rPr lang="hu-HU" altLang="hu-HU" dirty="0">
                <a:sym typeface="Wingdings 3" panose="05040102010807070707" pitchFamily="18" charset="2"/>
              </a:rPr>
              <a:t></a:t>
            </a:r>
            <a:r>
              <a:rPr lang="hu-HU" altLang="hu-HU" dirty="0"/>
              <a:t> hangtípusok</a:t>
            </a:r>
            <a:br>
              <a:rPr lang="hu-HU" altLang="hu-HU" dirty="0"/>
            </a:br>
            <a:r>
              <a:rPr lang="hu-HU" altLang="hu-HU" dirty="0"/>
              <a:t>belégzés (</a:t>
            </a:r>
            <a:r>
              <a:rPr lang="hu-HU" altLang="hu-HU" dirty="0" err="1"/>
              <a:t>inspiratio</a:t>
            </a:r>
            <a:r>
              <a:rPr lang="hu-HU" altLang="hu-HU" dirty="0"/>
              <a:t>), kilégzés (</a:t>
            </a:r>
            <a:r>
              <a:rPr lang="hu-HU" altLang="hu-HU" dirty="0" err="1"/>
              <a:t>exspiratio</a:t>
            </a:r>
            <a:r>
              <a:rPr lang="hu-HU" altLang="hu-HU" dirty="0"/>
              <a:t>) + szünet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hu-HU" altLang="hu-HU" dirty="0">
                <a:sym typeface="Wingdings 3" panose="05040102010807070707" pitchFamily="18" charset="2"/>
              </a:rPr>
              <a:t>     </a:t>
            </a:r>
            <a:r>
              <a:rPr lang="hu-HU" altLang="hu-HU" dirty="0" smtClean="0">
                <a:sym typeface="Wingdings 3" panose="05040102010807070707" pitchFamily="18" charset="2"/>
              </a:rPr>
              <a:t>	</a:t>
            </a:r>
            <a:r>
              <a:rPr lang="hu-HU" altLang="hu-HU" dirty="0" err="1" smtClean="0">
                <a:sym typeface="Wingdings 3" panose="05040102010807070707" pitchFamily="18" charset="2"/>
              </a:rPr>
              <a:t>pulmonikus</a:t>
            </a:r>
            <a:r>
              <a:rPr lang="hu-HU" altLang="hu-HU" dirty="0" smtClean="0">
                <a:sym typeface="Wingdings 3" panose="05040102010807070707" pitchFamily="18" charset="2"/>
              </a:rPr>
              <a:t> </a:t>
            </a:r>
            <a:r>
              <a:rPr lang="hu-HU" altLang="hu-HU" dirty="0">
                <a:sym typeface="Wingdings 3" panose="05040102010807070707" pitchFamily="18" charset="2"/>
              </a:rPr>
              <a:t>(</a:t>
            </a:r>
            <a:r>
              <a:rPr lang="hu-HU" altLang="hu-HU" dirty="0" err="1">
                <a:sym typeface="Wingdings 3" panose="05040102010807070707" pitchFamily="18" charset="2"/>
              </a:rPr>
              <a:t>exspirációs</a:t>
            </a:r>
            <a:r>
              <a:rPr lang="hu-HU" altLang="hu-HU" dirty="0">
                <a:sym typeface="Wingdings 3" panose="05040102010807070707" pitchFamily="18" charset="2"/>
              </a:rPr>
              <a:t>, inspirációs) </a:t>
            </a:r>
            <a:r>
              <a:rPr lang="hu-HU" altLang="hu-HU" dirty="0" smtClean="0">
                <a:sym typeface="Wingdings 3" panose="05040102010807070707" pitchFamily="18" charset="2"/>
              </a:rPr>
              <a:t>és</a:t>
            </a:r>
            <a:br>
              <a:rPr lang="hu-HU" altLang="hu-HU" dirty="0" smtClean="0">
                <a:sym typeface="Wingdings 3" panose="05040102010807070707" pitchFamily="18" charset="2"/>
              </a:rPr>
            </a:br>
            <a:r>
              <a:rPr lang="hu-HU" altLang="hu-HU" dirty="0" smtClean="0">
                <a:sym typeface="Wingdings 3" panose="05040102010807070707" pitchFamily="18" charset="2"/>
              </a:rPr>
              <a:t>	</a:t>
            </a:r>
            <a:r>
              <a:rPr lang="hu-HU" altLang="hu-HU" dirty="0" err="1" smtClean="0">
                <a:sym typeface="Wingdings 3" panose="05040102010807070707" pitchFamily="18" charset="2"/>
              </a:rPr>
              <a:t>non-pulmonikus</a:t>
            </a:r>
            <a:r>
              <a:rPr lang="hu-HU" altLang="hu-HU" dirty="0" smtClean="0">
                <a:sym typeface="Wingdings 3" panose="05040102010807070707" pitchFamily="18" charset="2"/>
              </a:rPr>
              <a:t> </a:t>
            </a:r>
            <a:r>
              <a:rPr lang="hu-HU" altLang="hu-HU" dirty="0">
                <a:sym typeface="Wingdings 3" panose="05040102010807070707" pitchFamily="18" charset="2"/>
              </a:rPr>
              <a:t>hangok (</a:t>
            </a:r>
            <a:r>
              <a:rPr lang="hu-HU" altLang="hu-HU" dirty="0" err="1">
                <a:sym typeface="Wingdings 3" panose="05040102010807070707" pitchFamily="18" charset="2"/>
              </a:rPr>
              <a:t>implozívák</a:t>
            </a:r>
            <a:r>
              <a:rPr lang="hu-HU" altLang="hu-HU" dirty="0">
                <a:sym typeface="Wingdings 3" panose="05040102010807070707" pitchFamily="18" charset="2"/>
              </a:rPr>
              <a:t>, </a:t>
            </a:r>
            <a:r>
              <a:rPr lang="hu-HU" altLang="hu-HU" dirty="0" err="1">
                <a:sym typeface="Wingdings 3" panose="05040102010807070707" pitchFamily="18" charset="2"/>
              </a:rPr>
              <a:t>ejektívák</a:t>
            </a:r>
            <a:r>
              <a:rPr lang="hu-HU" altLang="hu-HU" dirty="0">
                <a:sym typeface="Wingdings 3" panose="05040102010807070707" pitchFamily="18" charset="2"/>
              </a:rPr>
              <a:t>, </a:t>
            </a:r>
            <a:r>
              <a:rPr lang="hu-HU" altLang="hu-HU" dirty="0" err="1">
                <a:sym typeface="Wingdings 3" panose="05040102010807070707" pitchFamily="18" charset="2"/>
              </a:rPr>
              <a:t>avulzívák</a:t>
            </a:r>
            <a:r>
              <a:rPr lang="hu-HU" altLang="hu-HU" dirty="0" smtClean="0">
                <a:sym typeface="Wingdings 3" panose="05040102010807070707" pitchFamily="18" charset="2"/>
              </a:rPr>
              <a:t>)</a:t>
            </a:r>
            <a:endParaRPr lang="hu-HU" altLang="hu-HU" dirty="0"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0208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11024" y="181333"/>
            <a:ext cx="10972800" cy="711282"/>
          </a:xfrm>
        </p:spPr>
        <p:txBody>
          <a:bodyPr/>
          <a:lstStyle/>
          <a:p>
            <a:pPr eaLnBrk="1" hangingPunct="1"/>
            <a:r>
              <a:rPr lang="hu-HU" altLang="hu-HU" sz="4000" b="1" dirty="0" smtClean="0"/>
              <a:t>Nyugalmi és beszédlégzés</a:t>
            </a:r>
            <a:endParaRPr lang="hu-HU" alt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sz="half" idx="2"/>
          </p:nvPr>
        </p:nvSpPr>
        <p:spPr>
          <a:xfrm>
            <a:off x="311024" y="906210"/>
            <a:ext cx="5561046" cy="564387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dirty="0" smtClean="0"/>
              <a:t>A légzési ciklus módosulása beszéd közben: a beszélő gyorsan belélegez (a nyugalmi légzéshez képest) jelentős mennyiségű levegőt, majd lassan kilélegzi a beszéd folyamán.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/>
              <a:t>A belégzés kb. ugyanannyi ideig tart a nyugalmi és a beszédlégzés esetén, de a kilégzési fázis jelentősen hosszabb beszéd közben</a:t>
            </a:r>
            <a:r>
              <a:rPr lang="en-US" dirty="0" smtClean="0"/>
              <a:t>. </a:t>
            </a:r>
            <a:endParaRPr lang="hu-HU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hu-HU" dirty="0" smtClean="0"/>
              <a:t>Az alsó ábra végén a beszélő a kilégzési tartalékot is hasznosítja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945" r="-1"/>
          <a:stretch/>
        </p:blipFill>
        <p:spPr>
          <a:xfrm>
            <a:off x="5930283" y="167738"/>
            <a:ext cx="6107278" cy="654003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851057" y="133138"/>
            <a:ext cx="27786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Nyugalmi légzés</a:t>
            </a:r>
            <a:endParaRPr lang="hu-HU" sz="24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9003457" y="1923407"/>
            <a:ext cx="27786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Beszédlégzés</a:t>
            </a:r>
            <a:endParaRPr lang="hu-HU" sz="2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722110" y="6346363"/>
            <a:ext cx="22879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Idő (s)</a:t>
            </a:r>
            <a:endParaRPr lang="hu-HU" sz="2400" dirty="0"/>
          </a:p>
        </p:txBody>
      </p:sp>
      <p:sp>
        <p:nvSpPr>
          <p:cNvPr id="10" name="Szövegdoboz 9"/>
          <p:cNvSpPr txBox="1"/>
          <p:nvPr/>
        </p:nvSpPr>
        <p:spPr>
          <a:xfrm rot="16200000">
            <a:off x="4908269" y="3782838"/>
            <a:ext cx="26641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Tüdőtérfogat (cm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852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48343" y="293299"/>
            <a:ext cx="10972800" cy="733068"/>
          </a:xfrm>
        </p:spPr>
        <p:txBody>
          <a:bodyPr>
            <a:normAutofit/>
          </a:bodyPr>
          <a:lstStyle/>
          <a:p>
            <a:r>
              <a:rPr lang="hu-HU" sz="3600" b="1" dirty="0" smtClean="0"/>
              <a:t>A gége (</a:t>
            </a:r>
            <a:r>
              <a:rPr lang="hu-HU" sz="3600" b="1" dirty="0" err="1" smtClean="0"/>
              <a:t>larynx</a:t>
            </a:r>
            <a:r>
              <a:rPr lang="hu-HU" sz="3600" b="1" dirty="0" smtClean="0"/>
              <a:t>)</a:t>
            </a:r>
            <a:endParaRPr lang="hu-HU" sz="3600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48344" y="1240518"/>
            <a:ext cx="11473754" cy="524535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felső légutak módosulata, a nyak elülső-középső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részében,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légcső és a garatüreg között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Elsődleges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szerepe a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légzés +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légutakat lezárja,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így megvédi 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táplálék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bejutásától. 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olyan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szelepként is funkcionál, amely kontrollálja az alsó légutakban áramló levegő nyomását, ezáltal lehetővé teszi a </a:t>
            </a:r>
            <a:r>
              <a:rPr 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fonációt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Vázát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porcok alkotják, inak és izmok hálózzák be, felületét nyálkahártya borítja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mozog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előre-hátra, le és fel, összefüggésben a hozzá kapcsolódó szervek (pl. garatüreg, légcső, nyelv) mozgásaival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gége vázát a külső gégeizmok rögzítik a nyelvcsonthoz, a garatizmokhoz és a szegycsonthoz</a:t>
            </a:r>
          </a:p>
        </p:txBody>
      </p:sp>
    </p:spTree>
    <p:extLst>
      <p:ext uri="{BB962C8B-B14F-4D97-AF65-F5344CB8AC3E}">
        <p14:creationId xmlns:p14="http://schemas.microsoft.com/office/powerpoint/2010/main" val="16902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76561" y="294101"/>
            <a:ext cx="10515600" cy="66249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gége felépítése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2080" y="1123063"/>
            <a:ext cx="1950720" cy="546651"/>
          </a:xfrm>
        </p:spPr>
        <p:txBody>
          <a:bodyPr>
            <a:normAutofit/>
          </a:bodyPr>
          <a:lstStyle/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Elölnézet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14</a:t>
            </a:fld>
            <a:endParaRPr lang="hu-HU" dirty="0"/>
          </a:p>
        </p:txBody>
      </p:sp>
      <p:pic>
        <p:nvPicPr>
          <p:cNvPr id="5" name="Tartalom hely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4"/>
          <a:stretch/>
        </p:blipFill>
        <p:spPr>
          <a:xfrm>
            <a:off x="7462847" y="1578247"/>
            <a:ext cx="4722895" cy="49929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62" y="1836183"/>
            <a:ext cx="3788025" cy="473503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/>
          <a:srcRect l="26039" r="52224"/>
          <a:stretch/>
        </p:blipFill>
        <p:spPr>
          <a:xfrm>
            <a:off x="4770904" y="1654350"/>
            <a:ext cx="2182555" cy="4711407"/>
          </a:xfrm>
          <a:prstGeom prst="rect">
            <a:avLst/>
          </a:prstGeom>
        </p:spPr>
      </p:pic>
      <p:sp>
        <p:nvSpPr>
          <p:cNvPr id="24" name="Tartalom helye 2"/>
          <p:cNvSpPr txBox="1">
            <a:spLocks/>
          </p:cNvSpPr>
          <p:nvPr/>
        </p:nvSpPr>
        <p:spPr>
          <a:xfrm>
            <a:off x="4573933" y="767038"/>
            <a:ext cx="2319076" cy="6216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Hátulnézet</a:t>
            </a:r>
          </a:p>
        </p:txBody>
      </p:sp>
      <p:sp>
        <p:nvSpPr>
          <p:cNvPr id="25" name="Tartalom helye 2"/>
          <p:cNvSpPr txBox="1">
            <a:spLocks/>
          </p:cNvSpPr>
          <p:nvPr/>
        </p:nvSpPr>
        <p:spPr>
          <a:xfrm>
            <a:off x="7910057" y="737340"/>
            <a:ext cx="3038619" cy="8409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Hátulnézeti keresztmetszet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5204225" y="1295683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gégefedő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4579914" y="6300718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kannaporcok</a:t>
            </a:r>
          </a:p>
        </p:txBody>
      </p:sp>
      <p:cxnSp>
        <p:nvCxnSpPr>
          <p:cNvPr id="30" name="Egyenes összekötő nyíllal 29"/>
          <p:cNvCxnSpPr/>
          <p:nvPr/>
        </p:nvCxnSpPr>
        <p:spPr>
          <a:xfrm flipV="1">
            <a:off x="5493897" y="4150785"/>
            <a:ext cx="20320" cy="2142151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5649898" y="4187596"/>
            <a:ext cx="463904" cy="205207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/>
          <p:nvPr/>
        </p:nvSpPr>
        <p:spPr>
          <a:xfrm>
            <a:off x="2833180" y="5599006"/>
            <a:ext cx="11592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légcső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10582161" y="5208795"/>
            <a:ext cx="115929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légcső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10302497" y="3884097"/>
            <a:ext cx="185980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hangszalag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10193644" y="3202487"/>
            <a:ext cx="21162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álhangszalag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0476668" y="1988314"/>
            <a:ext cx="15520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gégefedő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424743" y="1638299"/>
            <a:ext cx="155202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gégefedő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40233" y="1439011"/>
            <a:ext cx="107433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nyelv-</a:t>
            </a:r>
          </a:p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csont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985580" y="4967637"/>
            <a:ext cx="170591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gyűrűporc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3137980" y="3843905"/>
            <a:ext cx="16209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pajzsporc</a:t>
            </a:r>
            <a:endParaRPr lang="hu-HU" sz="2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3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70" y="1212850"/>
            <a:ext cx="3198826" cy="4432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864" y="1181100"/>
            <a:ext cx="2437200" cy="44958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856085" y="4980373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légcső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856084" y="4094085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gyűrűporc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795420" y="3349840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pajzsporc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4795420" y="2809779"/>
            <a:ext cx="23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kannaporcok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073586" y="1426339"/>
            <a:ext cx="244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égefedő porc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gyenes összekötő 11"/>
          <p:cNvCxnSpPr/>
          <p:nvPr/>
        </p:nvCxnSpPr>
        <p:spPr>
          <a:xfrm flipV="1">
            <a:off x="7355393" y="1587640"/>
            <a:ext cx="723482" cy="12058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6993652" y="2984360"/>
            <a:ext cx="1126360" cy="8703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>
            <a:stCxn id="9" idx="3"/>
          </p:cNvCxnSpPr>
          <p:nvPr/>
        </p:nvCxnSpPr>
        <p:spPr>
          <a:xfrm>
            <a:off x="7102136" y="3071389"/>
            <a:ext cx="1562158" cy="65372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6510957" y="3410826"/>
            <a:ext cx="1058669" cy="22494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4291505" y="3523298"/>
            <a:ext cx="741889" cy="88152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6641166" y="4306804"/>
            <a:ext cx="1201440" cy="109189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>
            <a:off x="4053835" y="4236128"/>
            <a:ext cx="966863" cy="15274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3818374" y="5013547"/>
            <a:ext cx="1485348" cy="241155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/>
          <p:nvPr/>
        </p:nvCxnSpPr>
        <p:spPr>
          <a:xfrm flipV="1">
            <a:off x="6427826" y="5181685"/>
            <a:ext cx="1455389" cy="10665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zövegdoboz 32"/>
          <p:cNvSpPr txBox="1"/>
          <p:nvPr/>
        </p:nvSpPr>
        <p:spPr>
          <a:xfrm>
            <a:off x="1877670" y="180877"/>
            <a:ext cx="7165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6000" dirty="0" smtClean="0"/>
              <a:t>A gége porcai</a:t>
            </a:r>
            <a:endParaRPr lang="hu-HU" sz="6000" dirty="0"/>
          </a:p>
        </p:txBody>
      </p:sp>
      <p:cxnSp>
        <p:nvCxnSpPr>
          <p:cNvPr id="20" name="Egyenes összekötő 19"/>
          <p:cNvCxnSpPr/>
          <p:nvPr/>
        </p:nvCxnSpPr>
        <p:spPr>
          <a:xfrm>
            <a:off x="3617407" y="1654855"/>
            <a:ext cx="1609411" cy="34946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4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gége hosszanti metszete</a:t>
            </a:r>
            <a:endParaRPr lang="hu-HU" dirty="0"/>
          </a:p>
        </p:txBody>
      </p:sp>
      <p:pic>
        <p:nvPicPr>
          <p:cNvPr id="1027" name="Picture 3" descr="gege_hosszan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340" y="1672788"/>
            <a:ext cx="3622680" cy="449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1760812" y="3349840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pajzsporc</a:t>
            </a:r>
            <a:endParaRPr lang="hu-HU" sz="2800" dirty="0"/>
          </a:p>
        </p:txBody>
      </p:sp>
      <p:cxnSp>
        <p:nvCxnSpPr>
          <p:cNvPr id="7" name="Egyenes összekötő 6"/>
          <p:cNvCxnSpPr/>
          <p:nvPr/>
        </p:nvCxnSpPr>
        <p:spPr>
          <a:xfrm flipV="1">
            <a:off x="3556747" y="3410826"/>
            <a:ext cx="1058669" cy="22494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V="1">
            <a:off x="3879963" y="4929799"/>
            <a:ext cx="1058669" cy="224944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2073980" y="4969297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gyűrűporc</a:t>
            </a:r>
            <a:endParaRPr lang="hu-HU" sz="28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7964000" y="3755120"/>
            <a:ext cx="1979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hangszalag</a:t>
            </a:r>
            <a:endParaRPr lang="hu-HU" sz="2800" dirty="0"/>
          </a:p>
        </p:txBody>
      </p:sp>
      <p:cxnSp>
        <p:nvCxnSpPr>
          <p:cNvPr id="11" name="Egyenes összekötő 10"/>
          <p:cNvCxnSpPr/>
          <p:nvPr/>
        </p:nvCxnSpPr>
        <p:spPr>
          <a:xfrm>
            <a:off x="6472444" y="3848458"/>
            <a:ext cx="1636576" cy="18093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8116400" y="2621337"/>
            <a:ext cx="2253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álhangszalag</a:t>
            </a:r>
            <a:endParaRPr lang="hu-HU" sz="2800" dirty="0"/>
          </a:p>
        </p:txBody>
      </p:sp>
      <p:cxnSp>
        <p:nvCxnSpPr>
          <p:cNvPr id="14" name="Egyenes összekötő 13"/>
          <p:cNvCxnSpPr/>
          <p:nvPr/>
        </p:nvCxnSpPr>
        <p:spPr>
          <a:xfrm flipV="1">
            <a:off x="6652009" y="2893926"/>
            <a:ext cx="1590991" cy="592853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8268800" y="3215858"/>
            <a:ext cx="308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Morgagni-féle</a:t>
            </a:r>
            <a:r>
              <a:rPr lang="hu-HU" sz="2800" dirty="0" smtClean="0"/>
              <a:t> tasak</a:t>
            </a:r>
            <a:endParaRPr lang="hu-HU" sz="2800" dirty="0"/>
          </a:p>
        </p:txBody>
      </p:sp>
      <p:cxnSp>
        <p:nvCxnSpPr>
          <p:cNvPr id="17" name="Egyenes összekötő 16"/>
          <p:cNvCxnSpPr>
            <a:endCxn id="16" idx="1"/>
          </p:cNvCxnSpPr>
          <p:nvPr/>
        </p:nvCxnSpPr>
        <p:spPr>
          <a:xfrm flipV="1">
            <a:off x="6673781" y="3477468"/>
            <a:ext cx="1595019" cy="16171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5260981" y="5382945"/>
            <a:ext cx="1979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hangrés</a:t>
            </a:r>
          </a:p>
          <a:p>
            <a:pPr algn="ctr"/>
            <a:r>
              <a:rPr lang="hu-HU" sz="2800" dirty="0" err="1" smtClean="0"/>
              <a:t>glottisz</a:t>
            </a:r>
            <a:endParaRPr lang="hu-HU" sz="2800" dirty="0"/>
          </a:p>
        </p:txBody>
      </p:sp>
      <p:cxnSp>
        <p:nvCxnSpPr>
          <p:cNvPr id="21" name="Egyenes összekötő 20"/>
          <p:cNvCxnSpPr/>
          <p:nvPr/>
        </p:nvCxnSpPr>
        <p:spPr>
          <a:xfrm flipH="1" flipV="1">
            <a:off x="6225170" y="3941383"/>
            <a:ext cx="25671" cy="1441562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dirty="0" err="1" smtClean="0"/>
              <a:t>glottisz</a:t>
            </a:r>
            <a:r>
              <a:rPr lang="hu-HU" dirty="0" smtClean="0"/>
              <a:t> felülnézetből belégzéskor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367" y="1523244"/>
            <a:ext cx="9480263" cy="471678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524491" y="5914720"/>
            <a:ext cx="2306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kannaporcok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545136" y="5383835"/>
            <a:ext cx="2306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gyűrűporc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697536" y="2602114"/>
            <a:ext cx="23067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pajzsporc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704428" y="1820020"/>
            <a:ext cx="3299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hangrés / </a:t>
            </a:r>
            <a:r>
              <a:rPr lang="hu-H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glottisz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863155" y="2655709"/>
            <a:ext cx="3299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hangszalagok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41160" y="1612354"/>
            <a:ext cx="50844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hangszalagokat mozgató izom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600" b="1"/>
              <a:t>A HANGSZALAGOK</a:t>
            </a:r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Felnőtt férfiaknál a hangszalagok hossza: 1,9 és 2,9 cm.</a:t>
            </a:r>
          </a:p>
          <a:p>
            <a:pPr eaLnBrk="1" hangingPunct="1"/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nők hangszalagjai: 1,5-2 cm-esek. </a:t>
            </a:r>
          </a:p>
          <a:p>
            <a:pPr eaLnBrk="1" hangingPunct="1"/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gyerekeké mintegy 1 cm (átlagosan 10 éves korig). </a:t>
            </a:r>
          </a:p>
        </p:txBody>
      </p:sp>
      <p:pic>
        <p:nvPicPr>
          <p:cNvPr id="1229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73" y="3356147"/>
            <a:ext cx="5044425" cy="310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3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0029" y="87103"/>
            <a:ext cx="10515600" cy="1325563"/>
          </a:xfrm>
        </p:spPr>
        <p:txBody>
          <a:bodyPr>
            <a:normAutofit/>
          </a:bodyPr>
          <a:lstStyle/>
          <a:p>
            <a:r>
              <a:rPr lang="hu-HU" sz="4000" dirty="0" smtClean="0"/>
              <a:t>Zöngeképzés (</a:t>
            </a:r>
            <a:r>
              <a:rPr lang="hu-HU" sz="4000" dirty="0" err="1" smtClean="0"/>
              <a:t>fonáció</a:t>
            </a:r>
            <a:r>
              <a:rPr lang="hu-HU" sz="4000" dirty="0" smtClean="0"/>
              <a:t>): Egy </a:t>
            </a:r>
            <a:r>
              <a:rPr lang="hu-HU" sz="4000" dirty="0" err="1" smtClean="0"/>
              <a:t>glottális</a:t>
            </a:r>
            <a:r>
              <a:rPr lang="hu-HU" sz="4000" dirty="0" smtClean="0"/>
              <a:t> ciklus fázisai</a:t>
            </a:r>
            <a:endParaRPr lang="hu-HU" sz="4000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05" y="2518645"/>
            <a:ext cx="4465707" cy="3977985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4347082" y="1185702"/>
            <a:ext cx="776101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</a:t>
            </a: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hangszalagok közelednek egymáshoz (</a:t>
            </a:r>
            <a:r>
              <a:rPr lang="hu-HU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addukció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hangszalagok összezárnak, emiatt a levegő nem jut tovább. A felgyűlő levegő miatt a zárt </a:t>
            </a:r>
            <a:r>
              <a:rPr lang="hu-HU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glottisz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alatt megnő a nyomás.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növekvő nyomás elkezdi szétnyitni a hangszalagokat.</a:t>
            </a:r>
            <a:endParaRPr lang="hu-H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hangszalagok szétnyílnak (</a:t>
            </a:r>
            <a:r>
              <a:rPr lang="hu-HU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abdukció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 hangszalagok nyitva vannak. Mivel a hangszalagok rugalmasak, az egyensúlyi, vagyis a nyugalmi helyzetbe való visszatérésre törekszenek, azaz visszazáródnának. Ezt a kiáramló levegő nyomása miatt nem tudnák megtenni. Azonban a szűk keresztmetszet miatt a </a:t>
            </a:r>
            <a:r>
              <a:rPr lang="hu-HU" sz="24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glottiszban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érvényesül a Bernoulli-törvény (nagyobb sebesség 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2" panose="05020102010507070707" pitchFamily="18" charset="2"/>
              </a:rPr>
              <a:t> kisebb nyomás)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</a:t>
            </a:r>
            <a:r>
              <a:rPr lang="hu-H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hu-H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Visszaesik a nyomás, ezért a hangszalagok újra összezáródnak. A levegő kiáramlása azonban nem szűnt meg, így a folyamat újrakezdődik.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600" y="1338102"/>
            <a:ext cx="77610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8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Mioelasztikus-aerodinámiás</a:t>
            </a:r>
            <a:endParaRPr lang="hu-HU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elmélet.</a:t>
            </a:r>
            <a:endParaRPr lang="hu-H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4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1" y="167640"/>
            <a:ext cx="10351521" cy="63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89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1547" y="365125"/>
            <a:ext cx="11032253" cy="1325563"/>
          </a:xfrm>
        </p:spPr>
        <p:txBody>
          <a:bodyPr>
            <a:normAutofit/>
          </a:bodyPr>
          <a:lstStyle/>
          <a:p>
            <a:r>
              <a:rPr lang="hu-HU" dirty="0" smtClean="0"/>
              <a:t>A videó a zöngeképzést mutatja be hátulnézeti keresztmetszetben.</a:t>
            </a:r>
            <a:endParaRPr lang="hu-HU" dirty="0"/>
          </a:p>
        </p:txBody>
      </p:sp>
      <p:pic>
        <p:nvPicPr>
          <p:cNvPr id="5" name="Process of Phonation Small on Vimeo_cut_part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55925" y="1868488"/>
            <a:ext cx="6281738" cy="4711700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500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677" y="365126"/>
            <a:ext cx="11384782" cy="810532"/>
          </a:xfrm>
        </p:spPr>
        <p:txBody>
          <a:bodyPr>
            <a:normAutofit/>
          </a:bodyPr>
          <a:lstStyle/>
          <a:p>
            <a:r>
              <a:rPr lang="hu-HU" dirty="0" smtClean="0"/>
              <a:t>A videó a zöngeképzést mutatja be felülnézetből.</a:t>
            </a:r>
            <a:endParaRPr lang="hu-HU" dirty="0"/>
          </a:p>
        </p:txBody>
      </p:sp>
      <p:pic>
        <p:nvPicPr>
          <p:cNvPr id="5" name="Stroboscopy Normal Female Vocal Cor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607" y="1326383"/>
            <a:ext cx="9095762" cy="5117282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3D754-E63F-4911-965A-F9AAE0C5A38E}" type="slidenum">
              <a:rPr lang="hu-HU" smtClean="0"/>
              <a:pPr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468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920" y="121285"/>
            <a:ext cx="11932920" cy="1325563"/>
          </a:xfrm>
        </p:spPr>
        <p:txBody>
          <a:bodyPr>
            <a:normAutofit/>
          </a:bodyPr>
          <a:lstStyle/>
          <a:p>
            <a:r>
              <a:rPr lang="hu-H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különböző </a:t>
            </a:r>
            <a:r>
              <a:rPr lang="hu-HU" sz="36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laringális</a:t>
            </a:r>
            <a:r>
              <a:rPr lang="hu-HU" sz="3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konfigurációk (hangszalagállások) egyszerűsített ábrázolása</a:t>
            </a:r>
            <a:endParaRPr lang="hu-HU" sz="3600" dirty="0"/>
          </a:p>
        </p:txBody>
      </p:sp>
      <p:pic>
        <p:nvPicPr>
          <p:cNvPr id="2051" name="Kép 1" descr="C:\Users\Rendszergazda\AppData\Local\Microsoft\Windows\INetCache\Content.Word\Glottis_posi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2214732"/>
            <a:ext cx="12192930" cy="224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églalap 3"/>
          <p:cNvSpPr/>
          <p:nvPr/>
        </p:nvSpPr>
        <p:spPr>
          <a:xfrm>
            <a:off x="1" y="1660712"/>
            <a:ext cx="18790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zárállás</a:t>
            </a:r>
            <a:endParaRPr lang="hu-HU" sz="2800" dirty="0"/>
          </a:p>
        </p:txBody>
      </p:sp>
      <p:sp>
        <p:nvSpPr>
          <p:cNvPr id="7" name="Téglalap 6"/>
          <p:cNvSpPr/>
          <p:nvPr/>
        </p:nvSpPr>
        <p:spPr>
          <a:xfrm>
            <a:off x="1336431" y="1682488"/>
            <a:ext cx="3386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zöngeállás</a:t>
            </a:r>
            <a:endParaRPr lang="hu-HU" sz="2800" dirty="0"/>
          </a:p>
        </p:txBody>
      </p:sp>
      <p:sp>
        <p:nvSpPr>
          <p:cNvPr id="8" name="Téglalap 7"/>
          <p:cNvSpPr/>
          <p:nvPr/>
        </p:nvSpPr>
        <p:spPr>
          <a:xfrm>
            <a:off x="3989184" y="1689352"/>
            <a:ext cx="2173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suttogóállás</a:t>
            </a:r>
            <a:endParaRPr lang="hu-HU" sz="2800" dirty="0"/>
          </a:p>
        </p:txBody>
      </p:sp>
      <p:sp>
        <p:nvSpPr>
          <p:cNvPr id="9" name="Téglalap 8"/>
          <p:cNvSpPr/>
          <p:nvPr/>
        </p:nvSpPr>
        <p:spPr>
          <a:xfrm>
            <a:off x="6099349" y="1679329"/>
            <a:ext cx="1902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h-állás</a:t>
            </a:r>
            <a:endParaRPr lang="hu-HU" sz="2800" dirty="0"/>
          </a:p>
        </p:txBody>
      </p:sp>
      <p:sp>
        <p:nvSpPr>
          <p:cNvPr id="10" name="Téglalap 9"/>
          <p:cNvSpPr/>
          <p:nvPr/>
        </p:nvSpPr>
        <p:spPr>
          <a:xfrm>
            <a:off x="7596567" y="1265645"/>
            <a:ext cx="29609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szűk lélegző</a:t>
            </a:r>
            <a:b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vagy fúvó állás</a:t>
            </a:r>
            <a:endParaRPr lang="hu-HU" sz="2800" dirty="0"/>
          </a:p>
        </p:txBody>
      </p:sp>
      <p:sp>
        <p:nvSpPr>
          <p:cNvPr id="11" name="Téglalap 10"/>
          <p:cNvSpPr/>
          <p:nvPr/>
        </p:nvSpPr>
        <p:spPr>
          <a:xfrm>
            <a:off x="10359851" y="1267329"/>
            <a:ext cx="1817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tág lélegző</a:t>
            </a:r>
            <a:b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hu-HU" sz="2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állás</a:t>
            </a:r>
            <a:endParaRPr lang="hu-HU" sz="2800" dirty="0"/>
          </a:p>
        </p:txBody>
      </p:sp>
      <p:sp>
        <p:nvSpPr>
          <p:cNvPr id="5" name="Téglalap 4"/>
          <p:cNvSpPr/>
          <p:nvPr/>
        </p:nvSpPr>
        <p:spPr>
          <a:xfrm>
            <a:off x="10149839" y="4462195"/>
            <a:ext cx="20270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Nagy távolság, így a levegő szabadon távozik a száj- és orrüreg felé. Nincs hangképzés.</a:t>
            </a:r>
            <a:endParaRPr lang="hu-HU" sz="2000" dirty="0"/>
          </a:p>
        </p:txBody>
      </p:sp>
      <p:sp>
        <p:nvSpPr>
          <p:cNvPr id="6" name="Téglalap 5"/>
          <p:cNvSpPr/>
          <p:nvPr/>
        </p:nvSpPr>
        <p:spPr>
          <a:xfrm>
            <a:off x="8153400" y="4459516"/>
            <a:ext cx="24655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Kisebb távolság, kisebb levegő-mennyiség tud távozni adott idő alatt.</a:t>
            </a:r>
          </a:p>
          <a:p>
            <a:r>
              <a:rPr lang="hu-HU" sz="2000" dirty="0" smtClean="0"/>
              <a:t>Zöngétlen mássalhangzók.</a:t>
            </a:r>
            <a:endParaRPr lang="hu-HU" sz="2000" dirty="0"/>
          </a:p>
        </p:txBody>
      </p:sp>
      <p:sp>
        <p:nvSpPr>
          <p:cNvPr id="12" name="Téglalap 11"/>
          <p:cNvSpPr/>
          <p:nvPr/>
        </p:nvSpPr>
        <p:spPr>
          <a:xfrm>
            <a:off x="6084108" y="4415135"/>
            <a:ext cx="22521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Szűk rés, a levegő csak súrlódva tud távozni, zörejesen.</a:t>
            </a:r>
          </a:p>
          <a:p>
            <a:r>
              <a:rPr lang="hu-HU" sz="2000" dirty="0" smtClean="0"/>
              <a:t>„h” hang</a:t>
            </a:r>
            <a:endParaRPr lang="hu-HU" sz="2000" dirty="0"/>
          </a:p>
        </p:txBody>
      </p:sp>
      <p:sp>
        <p:nvSpPr>
          <p:cNvPr id="15" name="Téglalap 14"/>
          <p:cNvSpPr/>
          <p:nvPr/>
        </p:nvSpPr>
        <p:spPr>
          <a:xfrm>
            <a:off x="2304588" y="4445615"/>
            <a:ext cx="22521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Lásd: </a:t>
            </a:r>
            <a:r>
              <a:rPr lang="hu-HU" sz="2000" dirty="0" err="1" smtClean="0"/>
              <a:t>fonáció</a:t>
            </a:r>
            <a:r>
              <a:rPr lang="hu-HU" sz="2000" dirty="0" smtClean="0"/>
              <a:t>.</a:t>
            </a:r>
            <a:endParaRPr lang="hu-HU" sz="2000" dirty="0"/>
          </a:p>
        </p:txBody>
      </p:sp>
      <p:sp>
        <p:nvSpPr>
          <p:cNvPr id="13" name="Téglalap 12"/>
          <p:cNvSpPr/>
          <p:nvPr/>
        </p:nvSpPr>
        <p:spPr>
          <a:xfrm>
            <a:off x="42537" y="4415135"/>
            <a:ext cx="22129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000" dirty="0" smtClean="0"/>
              <a:t>Szoros zár, a levegő csak szétpattintani tudja. Gégezárhang vagy ha visszatartjuk a lélegzetünket.</a:t>
            </a:r>
            <a:endParaRPr lang="hu-HU" sz="2000" dirty="0"/>
          </a:p>
        </p:txBody>
      </p:sp>
      <p:sp>
        <p:nvSpPr>
          <p:cNvPr id="14" name="Téglalap 13"/>
          <p:cNvSpPr/>
          <p:nvPr/>
        </p:nvSpPr>
        <p:spPr>
          <a:xfrm>
            <a:off x="4008120" y="4416880"/>
            <a:ext cx="21674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hu-HU" sz="2000" dirty="0" smtClean="0"/>
              <a:t>A membrános </a:t>
            </a:r>
            <a:r>
              <a:rPr lang="hu-HU" sz="2000" dirty="0" err="1" smtClean="0"/>
              <a:t>glottisz</a:t>
            </a:r>
            <a:r>
              <a:rPr lang="hu-HU" sz="2000" dirty="0" smtClean="0"/>
              <a:t> zárva van, de a kannaporcok nyitottak.</a:t>
            </a:r>
          </a:p>
          <a:p>
            <a:pPr>
              <a:lnSpc>
                <a:spcPct val="120000"/>
              </a:lnSpc>
            </a:pPr>
            <a:r>
              <a:rPr lang="hu-HU" sz="2000" dirty="0" smtClean="0"/>
              <a:t>Suttogás.</a:t>
            </a:r>
          </a:p>
        </p:txBody>
      </p:sp>
    </p:spTree>
    <p:extLst>
      <p:ext uri="{BB962C8B-B14F-4D97-AF65-F5344CB8AC3E}">
        <p14:creationId xmlns:p14="http://schemas.microsoft.com/office/powerpoint/2010/main" val="31549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1" y="167640"/>
            <a:ext cx="10351521" cy="6390609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>
          <a:xfrm>
            <a:off x="2936913" y="6093869"/>
            <a:ext cx="2171650" cy="62236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Artikulációs </a:t>
            </a:r>
            <a:endParaRPr lang="hu-HU" sz="2000" dirty="0"/>
          </a:p>
        </p:txBody>
      </p:sp>
      <p:sp>
        <p:nvSpPr>
          <p:cNvPr id="6" name="Ellipszis 5"/>
          <p:cNvSpPr/>
          <p:nvPr/>
        </p:nvSpPr>
        <p:spPr>
          <a:xfrm>
            <a:off x="4695390" y="6109109"/>
            <a:ext cx="2071170" cy="622362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Akusztikai</a:t>
            </a:r>
            <a:endParaRPr lang="hu-HU" sz="2000" dirty="0"/>
          </a:p>
        </p:txBody>
      </p:sp>
      <p:sp>
        <p:nvSpPr>
          <p:cNvPr id="7" name="Ellipszis 6"/>
          <p:cNvSpPr/>
          <p:nvPr/>
        </p:nvSpPr>
        <p:spPr>
          <a:xfrm>
            <a:off x="6386795" y="6124349"/>
            <a:ext cx="2131447" cy="622362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/>
              <a:t>Percepciós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90390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 sz="3600" b="1" dirty="0"/>
              <a:t>A </a:t>
            </a:r>
            <a:r>
              <a:rPr lang="hu-HU" altLang="hu-HU" sz="3600" b="1" dirty="0" smtClean="0"/>
              <a:t>BESZÉD FIZIOLÓGIÁJA</a:t>
            </a:r>
            <a:endParaRPr lang="en-US" altLang="hu-HU" sz="3600" b="1" dirty="0"/>
          </a:p>
        </p:txBody>
      </p:sp>
      <p:pic>
        <p:nvPicPr>
          <p:cNvPr id="3075" name="Picture 4" descr="fo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103" y="2137094"/>
            <a:ext cx="2120900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6" descr="fon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r="14992"/>
          <a:stretch>
            <a:fillRect/>
          </a:stretch>
        </p:blipFill>
        <p:spPr>
          <a:xfrm>
            <a:off x="5833428" y="2182178"/>
            <a:ext cx="2620962" cy="3816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12"/>
          <p:cNvSpPr txBox="1">
            <a:spLocks noChangeArrowheads="1"/>
          </p:cNvSpPr>
          <p:nvPr/>
        </p:nvSpPr>
        <p:spPr bwMode="auto">
          <a:xfrm>
            <a:off x="348933" y="4772026"/>
            <a:ext cx="20891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tüdő és légcső</a:t>
            </a:r>
          </a:p>
        </p:txBody>
      </p:sp>
      <p:sp>
        <p:nvSpPr>
          <p:cNvPr id="3078" name="Text Box 14"/>
          <p:cNvSpPr txBox="1">
            <a:spLocks noChangeArrowheads="1"/>
          </p:cNvSpPr>
          <p:nvPr/>
        </p:nvSpPr>
        <p:spPr bwMode="auto">
          <a:xfrm>
            <a:off x="3101975" y="5485765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gége</a:t>
            </a:r>
          </a:p>
        </p:txBody>
      </p:sp>
      <p:sp>
        <p:nvSpPr>
          <p:cNvPr id="3079" name="Text Box 15"/>
          <p:cNvSpPr txBox="1">
            <a:spLocks noChangeArrowheads="1"/>
          </p:cNvSpPr>
          <p:nvPr/>
        </p:nvSpPr>
        <p:spPr bwMode="auto">
          <a:xfrm>
            <a:off x="6607493" y="5910263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toldalékcső</a:t>
            </a:r>
          </a:p>
        </p:txBody>
      </p:sp>
      <p:pic>
        <p:nvPicPr>
          <p:cNvPr id="3080" name="Tartalom helye 2"/>
          <p:cNvPicPr>
            <a:picLocks noGrp="1" noChangeAspect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6381" y="2248535"/>
            <a:ext cx="2574925" cy="3219450"/>
          </a:xfrm>
        </p:spPr>
      </p:pic>
      <p:pic>
        <p:nvPicPr>
          <p:cNvPr id="3081" name="Kép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33" y="295594"/>
            <a:ext cx="248126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8099425" y="772160"/>
            <a:ext cx="2089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agy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6" t="61378" r="26323" b="16772"/>
          <a:stretch/>
        </p:blipFill>
        <p:spPr>
          <a:xfrm>
            <a:off x="9189719" y="2316480"/>
            <a:ext cx="2791279" cy="24321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hu-HU" alt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alt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agy</a:t>
            </a:r>
            <a:r>
              <a:rPr lang="hu-HU" altLang="hu-HU" sz="3600" dirty="0">
                <a:latin typeface="Arial" panose="020B0604020202020204" pitchFamily="34" charset="0"/>
                <a:cs typeface="Arial" panose="020B0604020202020204" pitchFamily="34" charset="0"/>
              </a:rPr>
              <a:t> szerepe a beszédben</a:t>
            </a:r>
          </a:p>
        </p:txBody>
      </p:sp>
      <p:sp>
        <p:nvSpPr>
          <p:cNvPr id="4099" name="Tartalom helye 2"/>
          <p:cNvSpPr>
            <a:spLocks noGrp="1"/>
          </p:cNvSpPr>
          <p:nvPr>
            <p:ph sz="quarter" idx="1"/>
          </p:nvPr>
        </p:nvSpPr>
        <p:spPr>
          <a:xfrm>
            <a:off x="905522" y="1600200"/>
            <a:ext cx="5114278" cy="1252538"/>
          </a:xfrm>
        </p:spPr>
        <p:txBody>
          <a:bodyPr>
            <a:normAutofit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Produkció</a:t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kódolás (gondolatok nyelvi formába öntése)</a:t>
            </a:r>
          </a:p>
        </p:txBody>
      </p:sp>
      <p:sp>
        <p:nvSpPr>
          <p:cNvPr id="4100" name="Tartalom helye 3"/>
          <p:cNvSpPr>
            <a:spLocks noGrp="1"/>
          </p:cNvSpPr>
          <p:nvPr>
            <p:ph sz="quarter" idx="2"/>
          </p:nvPr>
        </p:nvSpPr>
        <p:spPr>
          <a:xfrm>
            <a:off x="6172199" y="1600200"/>
            <a:ext cx="5484181" cy="1252538"/>
          </a:xfrm>
        </p:spPr>
        <p:txBody>
          <a:bodyPr>
            <a:normAutofit/>
          </a:bodyPr>
          <a:lstStyle/>
          <a:p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Percepció</a:t>
            </a:r>
            <a:b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dekódolás (a nyelvi közlések feldolgozása)</a:t>
            </a:r>
          </a:p>
        </p:txBody>
      </p:sp>
      <p:sp>
        <p:nvSpPr>
          <p:cNvPr id="4101" name="Szövegdoboz 6"/>
          <p:cNvSpPr txBox="1">
            <a:spLocks noChangeArrowheads="1"/>
          </p:cNvSpPr>
          <p:nvPr/>
        </p:nvSpPr>
        <p:spPr bwMode="auto">
          <a:xfrm>
            <a:off x="3935414" y="3236913"/>
            <a:ext cx="45370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Vezérlés: az artikuláció és a percepció szervi működésének irányítása</a:t>
            </a:r>
          </a:p>
        </p:txBody>
      </p:sp>
    </p:spTree>
    <p:extLst>
      <p:ext uri="{BB962C8B-B14F-4D97-AF65-F5344CB8AC3E}">
        <p14:creationId xmlns:p14="http://schemas.microsoft.com/office/powerpoint/2010/main" val="9874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hu-HU" altLang="hu-HU" sz="3600" dirty="0">
                <a:latin typeface="Arial" panose="020B0604020202020204" pitchFamily="34" charset="0"/>
                <a:cs typeface="Arial" panose="020B0604020202020204" pitchFamily="34" charset="0"/>
              </a:rPr>
              <a:t>Artikulációs és percepciós bázis</a:t>
            </a:r>
          </a:p>
        </p:txBody>
      </p:sp>
      <p:sp>
        <p:nvSpPr>
          <p:cNvPr id="5123" name="Tartalom helye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10886983" cy="4781550"/>
          </a:xfrm>
        </p:spPr>
        <p:txBody>
          <a:bodyPr/>
          <a:lstStyle/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Artikulációs bázis: Az adott nyelvre jellemző hangképzési sajátságok összessége, a beszédszervek </a:t>
            </a:r>
            <a:r>
              <a:rPr lang="hu-HU" alt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nyelvspecifikus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működése.</a:t>
            </a:r>
          </a:p>
          <a:p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Percepciós bázis: </a:t>
            </a:r>
            <a:r>
              <a:rPr lang="hu-HU" altLang="hu-H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nyelvspecifikus</a:t>
            </a:r>
            <a:r>
              <a:rPr lang="hu-HU" alt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mechanizmus, amely az akusztikai jelek felismerését, a nyelvi egységek kategorizálását teszi lehetővé. </a:t>
            </a:r>
          </a:p>
          <a:p>
            <a:endParaRPr lang="hu-HU" alt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5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ím 1"/>
          <p:cNvSpPr>
            <a:spLocks noGrp="1"/>
          </p:cNvSpPr>
          <p:nvPr>
            <p:ph type="title" sz="quarter"/>
          </p:nvPr>
        </p:nvSpPr>
        <p:spPr>
          <a:xfrm>
            <a:off x="609600" y="150346"/>
            <a:ext cx="10972800" cy="1143000"/>
          </a:xfrm>
        </p:spPr>
        <p:txBody>
          <a:bodyPr/>
          <a:lstStyle/>
          <a:p>
            <a:r>
              <a:rPr lang="hu-HU" altLang="hu-HU" sz="3600" dirty="0"/>
              <a:t>A </a:t>
            </a:r>
            <a:r>
              <a:rPr lang="hu-HU" altLang="hu-HU" sz="3600" b="1" dirty="0"/>
              <a:t>beszédképzés</a:t>
            </a:r>
            <a:r>
              <a:rPr lang="hu-HU" altLang="hu-HU" sz="3600" dirty="0"/>
              <a:t> folyamata</a:t>
            </a:r>
          </a:p>
        </p:txBody>
      </p:sp>
      <p:sp>
        <p:nvSpPr>
          <p:cNvPr id="6147" name="Tartalom helye 2"/>
          <p:cNvSpPr>
            <a:spLocks noGrp="1"/>
          </p:cNvSpPr>
          <p:nvPr>
            <p:ph sz="quarter" idx="1"/>
          </p:nvPr>
        </p:nvSpPr>
        <p:spPr>
          <a:xfrm>
            <a:off x="396241" y="1188721"/>
            <a:ext cx="8291513" cy="3916363"/>
          </a:xfrm>
        </p:spPr>
        <p:txBody>
          <a:bodyPr/>
          <a:lstStyle/>
          <a:p>
            <a:r>
              <a:rPr lang="hu-HU" altLang="hu-HU" dirty="0" smtClean="0"/>
              <a:t>Respirációs (légzési) szakasz — tüdő és légcső</a:t>
            </a:r>
          </a:p>
          <a:p>
            <a:r>
              <a:rPr lang="hu-HU" altLang="hu-HU" dirty="0" err="1" smtClean="0"/>
              <a:t>Fonációs</a:t>
            </a:r>
            <a:r>
              <a:rPr lang="hu-HU" altLang="hu-HU" dirty="0" smtClean="0"/>
              <a:t> (zöngeképzési) szakasz — gége</a:t>
            </a:r>
          </a:p>
          <a:p>
            <a:r>
              <a:rPr lang="hu-HU" altLang="hu-HU" dirty="0" smtClean="0"/>
              <a:t>Artikulációs (hangképzési) szakasz — toldalékcső</a:t>
            </a:r>
          </a:p>
          <a:p>
            <a:endParaRPr lang="hu-HU" altLang="hu-HU" dirty="0" smtClean="0"/>
          </a:p>
        </p:txBody>
      </p:sp>
      <p:pic>
        <p:nvPicPr>
          <p:cNvPr id="1026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22" y="2636520"/>
            <a:ext cx="9808843" cy="413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414726" y="4314546"/>
            <a:ext cx="150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Respiráció / légzés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237825" y="4236126"/>
            <a:ext cx="178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 smtClean="0">
                <a:solidFill>
                  <a:srgbClr val="FF0000"/>
                </a:solidFill>
              </a:rPr>
              <a:t>Fonáció</a:t>
            </a:r>
            <a:r>
              <a:rPr lang="hu-HU" sz="2400" b="1" dirty="0" smtClean="0">
                <a:solidFill>
                  <a:srgbClr val="FF0000"/>
                </a:solidFill>
              </a:rPr>
              <a:t> / zöngeképzés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195577" y="4237601"/>
            <a:ext cx="1784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artikuláció / hangképzés</a:t>
            </a: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2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600" b="1" dirty="0"/>
              <a:t>A tüdő (</a:t>
            </a:r>
            <a:r>
              <a:rPr lang="hu-HU" altLang="hu-HU" sz="3600" b="1" dirty="0" err="1"/>
              <a:t>pulmo</a:t>
            </a:r>
            <a:r>
              <a:rPr lang="hu-HU" altLang="hu-HU" sz="3600" b="1" dirty="0" smtClean="0"/>
              <a:t>) és a légcső (trachea)</a:t>
            </a:r>
            <a:endParaRPr lang="hu-HU" altLang="hu-HU" sz="3600" b="1" dirty="0"/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9080" y="1600201"/>
            <a:ext cx="8362950" cy="46177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defRPr/>
            </a:pPr>
            <a:r>
              <a:rPr lang="hu-HU" altLang="hu-HU" dirty="0" smtClean="0"/>
              <a:t>A tüdő páros lebenyes szerv a mellüregben,</a:t>
            </a:r>
            <a:br>
              <a:rPr lang="hu-HU" altLang="hu-HU" dirty="0" smtClean="0"/>
            </a:br>
            <a:r>
              <a:rPr lang="hu-HU" altLang="hu-HU" dirty="0" smtClean="0"/>
              <a:t>a mellkas csontos váza: gerincoszlop, szegycsont, bordák; </a:t>
            </a:r>
            <a:br>
              <a:rPr lang="hu-HU" altLang="hu-HU" dirty="0" smtClean="0"/>
            </a:br>
            <a:r>
              <a:rPr lang="hu-HU" altLang="hu-HU" dirty="0" smtClean="0"/>
              <a:t>izomzat: </a:t>
            </a:r>
            <a:r>
              <a:rPr lang="hu-HU" dirty="0" smtClean="0"/>
              <a:t>a </a:t>
            </a:r>
            <a:r>
              <a:rPr lang="hu-HU" dirty="0"/>
              <a:t>bordák között a külső és a belső bordaközi </a:t>
            </a:r>
            <a:r>
              <a:rPr lang="hu-HU" dirty="0" smtClean="0"/>
              <a:t>izmok, </a:t>
            </a:r>
            <a:r>
              <a:rPr lang="hu-HU" dirty="0"/>
              <a:t>a mellüreget alulról a rekeszizom </a:t>
            </a:r>
            <a:r>
              <a:rPr lang="hu-HU" dirty="0" smtClean="0"/>
              <a:t>határolja</a:t>
            </a:r>
            <a:br>
              <a:rPr lang="hu-HU" dirty="0" smtClean="0"/>
            </a:br>
            <a:r>
              <a:rPr lang="hu-HU" dirty="0" smtClean="0"/>
              <a:t>a tüdőnek nincs saját izomzata</a:t>
            </a:r>
            <a:br>
              <a:rPr lang="hu-HU" dirty="0" smtClean="0"/>
            </a:br>
            <a:r>
              <a:rPr lang="hu-HU" dirty="0" smtClean="0"/>
              <a:t>mellhártya a tüdő és mellkas + rekeszizom között</a:t>
            </a:r>
            <a:br>
              <a:rPr lang="hu-HU" dirty="0" smtClean="0"/>
            </a:br>
            <a:r>
              <a:rPr lang="hu-HU" dirty="0" smtClean="0"/>
              <a:t>totális kapacitás kb. 5 l</a:t>
            </a:r>
          </a:p>
          <a:p>
            <a:r>
              <a:rPr lang="hu-HU" altLang="hu-HU" dirty="0" smtClean="0"/>
              <a:t>A légcső 10-12 cm hosszú cső: 16-20 </a:t>
            </a:r>
            <a:r>
              <a:rPr lang="hu-HU" altLang="hu-HU" dirty="0"/>
              <a:t>C alakú </a:t>
            </a:r>
            <a:r>
              <a:rPr lang="hu-HU" altLang="hu-HU" dirty="0" smtClean="0"/>
              <a:t>porc, nyálkahártya</a:t>
            </a:r>
            <a:r>
              <a:rPr lang="hu-HU" altLang="hu-HU" dirty="0"/>
              <a:t>, mirigyek</a:t>
            </a:r>
          </a:p>
          <a:p>
            <a:pPr>
              <a:lnSpc>
                <a:spcPct val="100000"/>
              </a:lnSpc>
              <a:defRPr/>
            </a:pPr>
            <a:endParaRPr lang="hu-HU" altLang="hu-HU" dirty="0" smtClean="0"/>
          </a:p>
          <a:p>
            <a:pPr marL="0" indent="0">
              <a:lnSpc>
                <a:spcPct val="100000"/>
              </a:lnSpc>
              <a:buNone/>
              <a:defRPr/>
            </a:pPr>
            <a:endParaRPr lang="hu-HU" altLang="hu-HU" dirty="0"/>
          </a:p>
        </p:txBody>
      </p:sp>
      <p:pic>
        <p:nvPicPr>
          <p:cNvPr id="4" name="Kép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80"/>
          <a:stretch/>
        </p:blipFill>
        <p:spPr bwMode="auto">
          <a:xfrm>
            <a:off x="8887513" y="33319"/>
            <a:ext cx="3253995" cy="34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0"/>
          <a:stretch/>
        </p:blipFill>
        <p:spPr bwMode="auto">
          <a:xfrm>
            <a:off x="9174144" y="3411239"/>
            <a:ext cx="2966983" cy="3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42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83" y="14944"/>
            <a:ext cx="9160034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89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679</Words>
  <Application>Microsoft Office PowerPoint</Application>
  <PresentationFormat>Szélesvásznú</PresentationFormat>
  <Paragraphs>120</Paragraphs>
  <Slides>22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Roboto</vt:lpstr>
      <vt:lpstr>Times New Roman</vt:lpstr>
      <vt:lpstr>Wingdings 2</vt:lpstr>
      <vt:lpstr>Wingdings 3</vt:lpstr>
      <vt:lpstr>Office-téma</vt:lpstr>
      <vt:lpstr>A beszéd fiziológiája</vt:lpstr>
      <vt:lpstr>PowerPoint bemutató</vt:lpstr>
      <vt:lpstr>PowerPoint bemutató</vt:lpstr>
      <vt:lpstr>A BESZÉD FIZIOLÓGIÁJA</vt:lpstr>
      <vt:lpstr>Az agy szerepe a beszédben</vt:lpstr>
      <vt:lpstr>Artikulációs és percepciós bázis</vt:lpstr>
      <vt:lpstr>A beszédképzés folyamata</vt:lpstr>
      <vt:lpstr>A tüdő (pulmo) és a légcső (trachea)</vt:lpstr>
      <vt:lpstr>PowerPoint bemutató</vt:lpstr>
      <vt:lpstr>A légzés (respiratio)</vt:lpstr>
      <vt:lpstr>A légzés és a beszéd</vt:lpstr>
      <vt:lpstr>Nyugalmi és beszédlégzés</vt:lpstr>
      <vt:lpstr>A gége (larynx)</vt:lpstr>
      <vt:lpstr>A gége felépítése</vt:lpstr>
      <vt:lpstr>PowerPoint bemutató</vt:lpstr>
      <vt:lpstr>A gége hosszanti metszete</vt:lpstr>
      <vt:lpstr>A glottisz felülnézetből belégzéskor</vt:lpstr>
      <vt:lpstr>A HANGSZALAGOK</vt:lpstr>
      <vt:lpstr>Zöngeképzés (fonáció): Egy glottális ciklus fázisai</vt:lpstr>
      <vt:lpstr>A videó a zöngeképzést mutatja be hátulnézeti keresztmetszetben.</vt:lpstr>
      <vt:lpstr>A videó a zöngeképzést mutatja be felülnézetből.</vt:lpstr>
      <vt:lpstr>A különböző laringális konfigurációk (hangszalagállások) egyszerűsített ábrázolása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Dr. Markó Alexandra</dc:creator>
  <cp:lastModifiedBy>Dr. Markó Alexandra</cp:lastModifiedBy>
  <cp:revision>50</cp:revision>
  <cp:lastPrinted>2018-03-07T12:16:46Z</cp:lastPrinted>
  <dcterms:created xsi:type="dcterms:W3CDTF">2017-10-03T13:21:31Z</dcterms:created>
  <dcterms:modified xsi:type="dcterms:W3CDTF">2018-10-05T12:31:52Z</dcterms:modified>
</cp:coreProperties>
</file>