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2" r:id="rId1"/>
  </p:sldMasterIdLst>
  <p:notesMasterIdLst>
    <p:notesMasterId r:id="rId22"/>
  </p:notesMasterIdLst>
  <p:sldIdLst>
    <p:sldId id="256" r:id="rId2"/>
    <p:sldId id="273" r:id="rId3"/>
    <p:sldId id="264" r:id="rId4"/>
    <p:sldId id="299" r:id="rId5"/>
    <p:sldId id="265" r:id="rId6"/>
    <p:sldId id="266" r:id="rId7"/>
    <p:sldId id="287" r:id="rId8"/>
    <p:sldId id="271" r:id="rId9"/>
    <p:sldId id="295" r:id="rId10"/>
    <p:sldId id="294" r:id="rId11"/>
    <p:sldId id="277" r:id="rId12"/>
    <p:sldId id="296" r:id="rId13"/>
    <p:sldId id="282" r:id="rId14"/>
    <p:sldId id="289" r:id="rId15"/>
    <p:sldId id="283" r:id="rId16"/>
    <p:sldId id="291" r:id="rId17"/>
    <p:sldId id="293" r:id="rId18"/>
    <p:sldId id="292" r:id="rId19"/>
    <p:sldId id="297" r:id="rId20"/>
    <p:sldId id="298" r:id="rId21"/>
  </p:sldIdLst>
  <p:sldSz cx="9144000" cy="6858000" type="screen4x3"/>
  <p:notesSz cx="6858000" cy="9144000"/>
  <p:embeddedFontLst>
    <p:embeddedFont>
      <p:font typeface="Doulos SIL" panose="02000500070000020004" pitchFamily="2" charset="-18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. Markó Alexandra" initials="DMA" lastIdx="1" clrIdx="0">
    <p:extLst/>
  </p:cmAuthor>
  <p:cmAuthor id="2" name="DA" initials="D" lastIdx="30" clrIdx="1"/>
  <p:cmAuthor id="3" name="Dr. Markó Alexandra" initials="M.A.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0003"/>
    <a:srgbClr val="C39193"/>
    <a:srgbClr val="D8BABB"/>
    <a:srgbClr val="CBA1A3"/>
    <a:srgbClr val="7E0004"/>
    <a:srgbClr val="8A0003"/>
    <a:srgbClr val="141414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 autoAdjust="0"/>
    <p:restoredTop sz="88674" autoAdjust="0"/>
  </p:normalViewPr>
  <p:slideViewPr>
    <p:cSldViewPr snapToGrid="0">
      <p:cViewPr varScale="1">
        <p:scale>
          <a:sx n="76" d="100"/>
          <a:sy n="76" d="100"/>
        </p:scale>
        <p:origin x="90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E6784-B992-435B-A75C-4118D7247388}" type="datetimeFigureOut">
              <a:rPr lang="hu-HU" smtClean="0"/>
              <a:t>2018.09.13.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A28FC-823A-4993-A17B-75880E8DC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048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7930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26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20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Q: sorold</a:t>
            </a:r>
            <a:r>
              <a:rPr lang="hu-HU" baseline="0" dirty="0" smtClean="0"/>
              <a:t> fel az </a:t>
            </a:r>
            <a:r>
              <a:rPr lang="hu-HU" dirty="0" smtClean="0"/>
              <a:t>art eszközök neveit (itt van 6)</a:t>
            </a:r>
          </a:p>
          <a:p>
            <a:r>
              <a:rPr lang="hu-HU" dirty="0" smtClean="0"/>
              <a:t>Q: hogy hívjuk a fonetikában a hangszalagok rezgését?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0219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Q: sorold</a:t>
            </a:r>
            <a:r>
              <a:rPr lang="hu-HU" baseline="0" dirty="0" smtClean="0"/>
              <a:t> fel az </a:t>
            </a:r>
            <a:r>
              <a:rPr lang="hu-HU" dirty="0" smtClean="0"/>
              <a:t>art eszközök neveit (itt van 6)</a:t>
            </a:r>
          </a:p>
          <a:p>
            <a:r>
              <a:rPr lang="hu-HU" dirty="0" smtClean="0"/>
              <a:t>Q: hogy hívjuk a fonetikában a hangszalagok rezgését?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165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Q: sorold</a:t>
            </a:r>
            <a:r>
              <a:rPr lang="hu-HU" baseline="0" dirty="0" smtClean="0"/>
              <a:t> fel az </a:t>
            </a:r>
            <a:r>
              <a:rPr lang="hu-HU" dirty="0" smtClean="0"/>
              <a:t>art eszközök neveit (itt van 6)</a:t>
            </a:r>
          </a:p>
          <a:p>
            <a:r>
              <a:rPr lang="hu-HU" dirty="0" smtClean="0"/>
              <a:t>Q: hogy hívjuk a fonetikában a hangszalagok rezgését?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490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094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Q: 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1A28FC-823A-4993-A17B-75880E8DC1D4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461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1124A-B5D6-4109-AFAD-81FF504ABDFA}" type="datetime1">
              <a:rPr lang="hu-HU" smtClean="0"/>
              <a:t>2018.09.13.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458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10DB-E60B-4F37-9905-339E663A6C33}" type="datetime1">
              <a:rPr lang="hu-HU" smtClean="0"/>
              <a:t>2018.09.13.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286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2320C-E7A7-4F1F-B7B1-8F7D0870341A}" type="datetime1">
              <a:rPr lang="hu-HU" smtClean="0"/>
              <a:t>2018.09.13.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666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3851"/>
            <a:ext cx="7886700" cy="69573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8556"/>
            <a:ext cx="7886700" cy="4711147"/>
          </a:xfrm>
          <a:gradFill>
            <a:gsLst>
              <a:gs pos="0">
                <a:srgbClr val="8A0003">
                  <a:lumMod val="89000"/>
                </a:srgbClr>
              </a:gs>
              <a:gs pos="0">
                <a:srgbClr val="911215"/>
              </a:gs>
              <a:gs pos="38000">
                <a:srgbClr val="AE5B5E"/>
              </a:gs>
              <a:gs pos="100000">
                <a:srgbClr val="C39193">
                  <a:alpha val="0"/>
                </a:srgbClr>
              </a:gs>
            </a:gsLst>
            <a:lin ang="5400000" scaled="0"/>
          </a:gradFill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8010" y="6311348"/>
            <a:ext cx="2057400" cy="22128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A33D754-E63F-4911-965A-F9AAE0C5A38E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8026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C320-3DC8-494A-8D91-872BC05068CE}" type="datetime1">
              <a:rPr lang="hu-HU" smtClean="0"/>
              <a:t>2018.09.13.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849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42C4-8BCE-45D1-BCFA-4B8EFB9A5106}" type="datetime1">
              <a:rPr lang="hu-HU" smtClean="0"/>
              <a:t>2018.09.13.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571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1DE3B-A09D-4964-9083-6E6AF1C4F0D6}" type="datetime1">
              <a:rPr lang="hu-HU" smtClean="0"/>
              <a:t>2018.09.13.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698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77C-8BDA-4DA8-B168-B82E9737902A}" type="datetime1">
              <a:rPr lang="hu-HU" smtClean="0"/>
              <a:t>2018.09.13.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346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4294-5BC4-4C5D-A2A4-AAA9354EC601}" type="datetime1">
              <a:rPr lang="hu-HU" smtClean="0"/>
              <a:t>2018.09.13.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0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1D9B2-E016-42CE-88D2-E9A997B23C1C}" type="datetime1">
              <a:rPr lang="hu-HU" smtClean="0"/>
              <a:t>2018.09.13.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728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DD48D-E1E4-4111-BFDF-D047FC5F4677}" type="datetime1">
              <a:rPr lang="hu-HU" smtClean="0"/>
              <a:t>2018.09.13.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05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F1DCC-CEE6-4D64-9CD1-2A8D1D18E468}" type="datetime1">
              <a:rPr lang="hu-HU" smtClean="0"/>
              <a:t>2018.09.13.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89B7-ABC2-433A-A887-D804665638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avi"/><Relationship Id="rId7" Type="http://schemas.openxmlformats.org/officeDocument/2006/relationships/image" Target="../media/image14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image" Target="../media/image13.gif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0.wav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51682" y="2144667"/>
            <a:ext cx="5508434" cy="1618135"/>
          </a:xfrm>
          <a:prstGeom prst="rect">
            <a:avLst/>
          </a:prstGeom>
          <a:solidFill>
            <a:srgbClr val="7B0003"/>
          </a:solidFill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A fonetika tárgya és eszközei</a:t>
            </a:r>
          </a:p>
        </p:txBody>
      </p:sp>
      <p:sp>
        <p:nvSpPr>
          <p:cNvPr id="2" name="Téglalap 1"/>
          <p:cNvSpPr/>
          <p:nvPr/>
        </p:nvSpPr>
        <p:spPr>
          <a:xfrm>
            <a:off x="115410" y="6211668"/>
            <a:ext cx="8922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54981" y="4104854"/>
            <a:ext cx="8101878" cy="107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hu-HU" sz="2800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Avagy mi az a </a:t>
            </a:r>
            <a:r>
              <a:rPr lang="hu-HU" sz="2800" i="1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fonetika, </a:t>
            </a:r>
            <a:r>
              <a:rPr lang="hu-HU" sz="2800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és </a:t>
            </a:r>
            <a:br>
              <a:rPr lang="hu-HU" sz="2800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</a:br>
            <a:r>
              <a:rPr lang="hu-HU" sz="2800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mivel foglalkozik a </a:t>
            </a:r>
            <a:r>
              <a:rPr lang="hu-HU" sz="2800" i="1" dirty="0" smtClean="0">
                <a:solidFill>
                  <a:schemeClr val="bg1"/>
                </a:solidFill>
                <a:latin typeface="Roboto" panose="02000500070000020004" pitchFamily="2" charset="0"/>
                <a:ea typeface="Roboto" panose="02000500070000020004" pitchFamily="2" charset="0"/>
                <a:cs typeface="Roboto" panose="02000500070000020004" pitchFamily="2" charset="0"/>
              </a:rPr>
              <a:t>fonetikus</a:t>
            </a:r>
            <a:endParaRPr lang="hu-HU" sz="2800" i="1" dirty="0">
              <a:solidFill>
                <a:schemeClr val="bg1"/>
              </a:solidFill>
              <a:latin typeface="Roboto" panose="02000500070000020004" pitchFamily="2" charset="0"/>
              <a:ea typeface="Roboto" panose="02000500070000020004" pitchFamily="2" charset="0"/>
              <a:cs typeface="Roboto" panose="0200050007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113" y="79409"/>
            <a:ext cx="8725775" cy="207183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hu-HU" sz="2800" dirty="0" smtClean="0">
                <a:solidFill>
                  <a:schemeClr val="tx1"/>
                </a:solidFill>
              </a:rPr>
              <a:t>A gége vizsgálata = a hangszalagok vizsgálata.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 hangszalagok rezgése a zönge.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 zönge a beszéd alapja.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10</a:t>
            </a:fld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3223"/>
          <a:stretch/>
        </p:blipFill>
        <p:spPr>
          <a:xfrm>
            <a:off x="2443050" y="2078162"/>
            <a:ext cx="3052840" cy="248331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7113" y="2010571"/>
            <a:ext cx="21614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Az orvosi vizsgálatokból is ismerős </a:t>
            </a:r>
            <a:r>
              <a:rPr lang="hu-HU" b="1" dirty="0" smtClean="0">
                <a:solidFill>
                  <a:srgbClr val="7B0003"/>
                </a:solidFill>
              </a:rPr>
              <a:t>laringoszkóp</a:t>
            </a:r>
            <a:r>
              <a:rPr lang="hu-HU" b="1" dirty="0" smtClean="0"/>
              <a:t>  </a:t>
            </a:r>
            <a:r>
              <a:rPr lang="hu-HU" dirty="0" smtClean="0"/>
              <a:t>egy merev vagy rugalmas, nyakra szerelt kamera,</a:t>
            </a:r>
            <a:endParaRPr lang="hu-HU" dirty="0"/>
          </a:p>
        </p:txBody>
      </p:sp>
      <p:pic>
        <p:nvPicPr>
          <p:cNvPr id="11" name="vocalcor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941" y="4384464"/>
            <a:ext cx="4163236" cy="232495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/>
          <a:stretch/>
        </p:blipFill>
        <p:spPr>
          <a:xfrm>
            <a:off x="115503" y="4610421"/>
            <a:ext cx="2561864" cy="138263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2792490" y="5214227"/>
            <a:ext cx="2161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…melyet az orr vagy szájüregen keresztül a gégébe vezetve…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021694" y="2860442"/>
            <a:ext cx="2813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…ilyen videofelvételeket készíthetünk a hangszalagok rezgéséről, azaz a </a:t>
            </a:r>
            <a:r>
              <a:rPr lang="hu-HU" b="1" smtClean="0">
                <a:solidFill>
                  <a:srgbClr val="7B0003"/>
                </a:solidFill>
              </a:rPr>
              <a:t>zöngeképzés</a:t>
            </a:r>
            <a:r>
              <a:rPr lang="hu-HU" b="1" smtClean="0"/>
              <a:t>ről</a:t>
            </a:r>
            <a:r>
              <a:rPr lang="hu-HU" smtClean="0"/>
              <a:t>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24686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Artikulációs fonetika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11</a:t>
            </a:fld>
            <a:endParaRPr lang="hu-HU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306763" y="204607"/>
            <a:ext cx="8545836" cy="2498399"/>
          </a:xfrm>
          <a:prstGeom prst="rect">
            <a:avLst/>
          </a:prstGeom>
          <a:noFill/>
        </p:spPr>
        <p:txBody>
          <a:bodyPr vert="horz" lIns="91440" tIns="10800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hu-HU" sz="2400" dirty="0" smtClean="0"/>
              <a:t>A </a:t>
            </a:r>
            <a:r>
              <a:rPr lang="hu-HU" sz="2400" dirty="0"/>
              <a:t>legtöbbször arra vagyunk kíváncsiak, hogy a </a:t>
            </a:r>
            <a:r>
              <a:rPr lang="hu-HU" sz="2400" b="1" dirty="0"/>
              <a:t>szájüregben</a:t>
            </a:r>
            <a:r>
              <a:rPr lang="hu-HU" sz="2400" dirty="0"/>
              <a:t> mi </a:t>
            </a:r>
            <a:r>
              <a:rPr lang="hu-HU" sz="2400" dirty="0" smtClean="0"/>
              <a:t>történik, miközben beszélünk, hiszen a beszélt nyelvek legtöbb egyéni sajátossága itt alakul ki.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u-HU" sz="2400" dirty="0" smtClean="0"/>
              <a:t>Ide </a:t>
            </a:r>
            <a:r>
              <a:rPr lang="hu-HU" sz="2400" dirty="0"/>
              <a:t>azonban </a:t>
            </a:r>
            <a:r>
              <a:rPr lang="hu-HU" sz="2400" dirty="0" smtClean="0"/>
              <a:t>szintén nem </a:t>
            </a:r>
            <a:r>
              <a:rPr lang="hu-HU" sz="2400" dirty="0"/>
              <a:t>látunk be szabad szemmel. </a:t>
            </a:r>
            <a:r>
              <a:rPr lang="hu-HU" sz="2400" dirty="0" smtClean="0"/>
              <a:t>Ezen segíthet…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6" y="3257977"/>
            <a:ext cx="2088232" cy="224833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336907" y="5620696"/>
            <a:ext cx="22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…a </a:t>
            </a:r>
            <a:r>
              <a:rPr lang="hu-HU" b="1" dirty="0" smtClean="0">
                <a:solidFill>
                  <a:srgbClr val="7B0003"/>
                </a:solidFill>
              </a:rPr>
              <a:t>röntgen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903188" y="5620696"/>
            <a:ext cx="403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… vagy a </a:t>
            </a:r>
            <a:r>
              <a:rPr lang="hu-HU" b="1" dirty="0" smtClean="0">
                <a:solidFill>
                  <a:srgbClr val="7B0003"/>
                </a:solidFill>
              </a:rPr>
              <a:t>mágneses rezonancián alapuló képalkotó eljárás</a:t>
            </a:r>
            <a:r>
              <a:rPr lang="hu-HU" dirty="0" smtClean="0"/>
              <a:t>, az </a:t>
            </a:r>
            <a:r>
              <a:rPr lang="hu-HU" b="1" dirty="0" smtClean="0">
                <a:solidFill>
                  <a:srgbClr val="7B0003"/>
                </a:solidFill>
              </a:rPr>
              <a:t>MRI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7304123" y="4642338"/>
            <a:ext cx="1704109" cy="2044902"/>
          </a:xfrm>
          <a:prstGeom prst="wedgeRoundRectCallout">
            <a:avLst>
              <a:gd name="adj1" fmla="val -66962"/>
              <a:gd name="adj2" fmla="val 1066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Milyen nyelveken beszéltek a kísérleti személyek az </a:t>
            </a:r>
            <a:r>
              <a:rPr lang="hu-HU" dirty="0" err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MRI-videókon</a:t>
            </a:r>
            <a:r>
              <a:rPr lang="hu-HU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  <p:pic>
        <p:nvPicPr>
          <p:cNvPr id="3" name="mr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7060" y="3257976"/>
            <a:ext cx="2229739" cy="2229739"/>
          </a:xfrm>
          <a:prstGeom prst="rect">
            <a:avLst/>
          </a:prstGeom>
        </p:spPr>
      </p:pic>
      <p:pic>
        <p:nvPicPr>
          <p:cNvPr id="12" name="mri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0474" y="3257975"/>
            <a:ext cx="2229739" cy="22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773288"/>
            <a:ext cx="7886700" cy="5456690"/>
          </a:xfrm>
          <a:noFill/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hu-HU" dirty="0"/>
              <a:t>Bár a különböző nyelvek hangzása eltérhet, a nyelvek beszélői pontosan ugyanazokat a beszédszerveket használják – csak éppen nem pont ugyanúgy</a:t>
            </a:r>
            <a:r>
              <a:rPr lang="hu-HU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/>
              <a:t>Amint látható, </a:t>
            </a:r>
            <a:r>
              <a:rPr lang="hu-HU" dirty="0">
                <a:solidFill>
                  <a:srgbClr val="7B0003"/>
                </a:solidFill>
              </a:rPr>
              <a:t>ezek a különbségek aprók, és szabad szemmel </a:t>
            </a:r>
            <a:r>
              <a:rPr lang="hu-HU" dirty="0"/>
              <a:t>a beszéd nagy sebessége miatt </a:t>
            </a:r>
            <a:r>
              <a:rPr lang="hu-HU" dirty="0">
                <a:solidFill>
                  <a:srgbClr val="7B0003"/>
                </a:solidFill>
              </a:rPr>
              <a:t>nem jól megfigyelhetők</a:t>
            </a:r>
            <a:r>
              <a:rPr lang="hu-HU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/>
              <a:t>Ezért van </a:t>
            </a:r>
            <a:r>
              <a:rPr lang="hu-HU" dirty="0"/>
              <a:t>szükség </a:t>
            </a:r>
            <a:r>
              <a:rPr lang="hu-HU" dirty="0" smtClean="0"/>
              <a:t>a fonetika tudományára, a fonetikával foglalkozó fonetikusra és a </a:t>
            </a:r>
            <a:r>
              <a:rPr lang="hu-HU" dirty="0"/>
              <a:t>műszeres vizsgálatokra, amiket </a:t>
            </a:r>
            <a:r>
              <a:rPr lang="hu-HU" dirty="0" smtClean="0"/>
              <a:t>a fonetikus (más tudományok szakértőivel együtt) végez.</a:t>
            </a:r>
            <a:endParaRPr lang="hu-HU" dirty="0"/>
          </a:p>
          <a:p>
            <a:pPr>
              <a:lnSpc>
                <a:spcPct val="120000"/>
              </a:lnSpc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1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371" y="320566"/>
            <a:ext cx="8659258" cy="187802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2800" b="1" dirty="0" smtClean="0">
                <a:solidFill>
                  <a:schemeClr val="tx1"/>
                </a:solidFill>
              </a:rPr>
              <a:t>Akusztikai fonetika: </a:t>
            </a:r>
            <a:br>
              <a:rPr lang="hu-HU" sz="2800" b="1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Az </a:t>
            </a:r>
            <a:r>
              <a:rPr lang="hu-HU" sz="2800" dirty="0">
                <a:solidFill>
                  <a:schemeClr val="tx1"/>
                </a:solidFill>
              </a:rPr>
              <a:t>ember száját elhagyó </a:t>
            </a:r>
            <a:r>
              <a:rPr lang="hu-HU" sz="2800" b="1" dirty="0" smtClean="0">
                <a:solidFill>
                  <a:schemeClr val="tx1"/>
                </a:solidFill>
              </a:rPr>
              <a:t>beszéd</a:t>
            </a:r>
            <a:r>
              <a:rPr lang="hu-HU" sz="2800" dirty="0" smtClean="0">
                <a:solidFill>
                  <a:schemeClr val="tx1"/>
                </a:solidFill>
              </a:rPr>
              <a:t>et mint</a:t>
            </a:r>
            <a:r>
              <a:rPr lang="hu-HU" sz="2800" b="1" dirty="0" smtClean="0">
                <a:solidFill>
                  <a:schemeClr val="tx1"/>
                </a:solidFill>
              </a:rPr>
              <a:t> </a:t>
            </a:r>
            <a:r>
              <a:rPr lang="hu-HU" sz="2800" b="1" dirty="0">
                <a:solidFill>
                  <a:schemeClr val="tx1"/>
                </a:solidFill>
              </a:rPr>
              <a:t>akusztikai jelet </a:t>
            </a:r>
            <a:r>
              <a:rPr lang="hu-HU" sz="2800" dirty="0" smtClean="0">
                <a:solidFill>
                  <a:schemeClr val="tx1"/>
                </a:solidFill>
              </a:rPr>
              <a:t>vizsgálja.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29503" y="2405192"/>
            <a:ext cx="86721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Ez azt jelenti, hogy a fizika fogalmaival és a fizikai elemzésekből vett eljárásokkal elemezzük, összetevőire bontjuk a beszédhullámot, és megmérjük bizonyos fizikai tulajdonságait (paramétereit). </a:t>
            </a:r>
            <a:endParaRPr lang="hu-HU" sz="2800" dirty="0"/>
          </a:p>
        </p:txBody>
      </p:sp>
      <p:sp>
        <p:nvSpPr>
          <p:cNvPr id="5" name="Lekerekített téglalap 4"/>
          <p:cNvSpPr/>
          <p:nvPr/>
        </p:nvSpPr>
        <p:spPr>
          <a:xfrm>
            <a:off x="1041541" y="4679351"/>
            <a:ext cx="1863090" cy="902970"/>
          </a:xfrm>
          <a:prstGeom prst="roundRect">
            <a:avLst>
              <a:gd name="adj" fmla="val 33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amplitúdó</a:t>
            </a:r>
            <a:endParaRPr lang="hu-HU" sz="2200" dirty="0"/>
          </a:p>
        </p:txBody>
      </p:sp>
      <p:sp>
        <p:nvSpPr>
          <p:cNvPr id="12" name="Lekerekített téglalap 11"/>
          <p:cNvSpPr/>
          <p:nvPr/>
        </p:nvSpPr>
        <p:spPr>
          <a:xfrm>
            <a:off x="2561293" y="4969904"/>
            <a:ext cx="3036299" cy="1320788"/>
          </a:xfrm>
          <a:prstGeom prst="roundRect">
            <a:avLst>
              <a:gd name="adj" fmla="val 3312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000" dirty="0" smtClean="0"/>
              <a:t>alapfrekvencia</a:t>
            </a:r>
            <a:endParaRPr lang="hu-HU" sz="3000" dirty="0"/>
          </a:p>
        </p:txBody>
      </p:sp>
      <p:sp>
        <p:nvSpPr>
          <p:cNvPr id="15" name="Lekerekített téglalap 14"/>
          <p:cNvSpPr/>
          <p:nvPr/>
        </p:nvSpPr>
        <p:spPr>
          <a:xfrm>
            <a:off x="633013" y="5513587"/>
            <a:ext cx="2072870" cy="1182499"/>
          </a:xfrm>
          <a:prstGeom prst="roundRect">
            <a:avLst>
              <a:gd name="adj" fmla="val 3312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dirty="0" smtClean="0"/>
              <a:t>intenzitás</a:t>
            </a:r>
            <a:endParaRPr lang="hu-HU" sz="2500" dirty="0"/>
          </a:p>
        </p:txBody>
      </p:sp>
      <p:sp>
        <p:nvSpPr>
          <p:cNvPr id="16" name="Lekerekített téglalap 15"/>
          <p:cNvSpPr/>
          <p:nvPr/>
        </p:nvSpPr>
        <p:spPr>
          <a:xfrm>
            <a:off x="5506791" y="5394198"/>
            <a:ext cx="2072870" cy="1182499"/>
          </a:xfrm>
          <a:prstGeom prst="roundRect">
            <a:avLst>
              <a:gd name="adj" fmla="val 3312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dirty="0" smtClean="0"/>
              <a:t>spektrum</a:t>
            </a:r>
            <a:endParaRPr lang="hu-HU" sz="2500" dirty="0"/>
          </a:p>
        </p:txBody>
      </p:sp>
      <p:sp>
        <p:nvSpPr>
          <p:cNvPr id="18" name="Lekerekített téglalap 17"/>
          <p:cNvSpPr/>
          <p:nvPr/>
        </p:nvSpPr>
        <p:spPr>
          <a:xfrm>
            <a:off x="6543226" y="4825388"/>
            <a:ext cx="2367640" cy="947451"/>
          </a:xfrm>
          <a:prstGeom prst="roundRect">
            <a:avLst>
              <a:gd name="adj" fmla="val 33123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dirty="0" smtClean="0"/>
              <a:t>hangszínkép</a:t>
            </a:r>
            <a:endParaRPr lang="hu-HU" sz="2500" dirty="0"/>
          </a:p>
        </p:txBody>
      </p:sp>
      <p:sp>
        <p:nvSpPr>
          <p:cNvPr id="11" name="Lekerekített téglalap 10"/>
          <p:cNvSpPr/>
          <p:nvPr/>
        </p:nvSpPr>
        <p:spPr>
          <a:xfrm>
            <a:off x="4017530" y="4429819"/>
            <a:ext cx="1863090" cy="902970"/>
          </a:xfrm>
          <a:prstGeom prst="roundRect">
            <a:avLst>
              <a:gd name="adj" fmla="val 33123"/>
            </a:avLst>
          </a:prstGeom>
          <a:solidFill>
            <a:schemeClr val="accent3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idő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83679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2" grpId="0" animBg="1"/>
      <p:bldP spid="15" grpId="0" animBg="1"/>
      <p:bldP spid="16" grpId="0" animBg="1"/>
      <p:bldP spid="1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64406" y="230091"/>
            <a:ext cx="3545613" cy="602830"/>
          </a:xfrm>
          <a:prstGeom prst="rect">
            <a:avLst/>
          </a:prstGeom>
          <a:solidFill>
            <a:srgbClr val="CBA1A3">
              <a:alpha val="95686"/>
            </a:srgbClr>
          </a:solidFill>
        </p:spPr>
        <p:txBody>
          <a:bodyPr wrap="square" tIns="108000" bIns="108000" rtlCol="0">
            <a:spAutoFit/>
          </a:bodyPr>
          <a:lstStyle/>
          <a:p>
            <a:pPr algn="ctr"/>
            <a:r>
              <a:rPr lang="hu-HU" sz="2500" dirty="0" smtClean="0"/>
              <a:t>Akusztikai elemzés</a:t>
            </a:r>
            <a:endParaRPr lang="hu-HU" sz="2500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21360" r="7289" b="21238"/>
          <a:stretch/>
        </p:blipFill>
        <p:spPr bwMode="auto">
          <a:xfrm>
            <a:off x="5238824" y="4418849"/>
            <a:ext cx="3844887" cy="1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5017763" y="4087257"/>
            <a:ext cx="381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/>
              <a:t>e               é             í             ő            ű</a:t>
            </a:r>
            <a:endParaRPr lang="hu-HU" b="1" i="1" dirty="0"/>
          </a:p>
        </p:txBody>
      </p:sp>
      <p:cxnSp>
        <p:nvCxnSpPr>
          <p:cNvPr id="21" name="Egyenes összekötő nyíllal 20"/>
          <p:cNvCxnSpPr/>
          <p:nvPr/>
        </p:nvCxnSpPr>
        <p:spPr>
          <a:xfrm flipV="1">
            <a:off x="5400696" y="6486089"/>
            <a:ext cx="359150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8221016" y="6471351"/>
            <a:ext cx="9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Idő (s)</a:t>
            </a:r>
            <a:endParaRPr lang="hu-HU" dirty="0"/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3810019" y="5302568"/>
            <a:ext cx="230252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3922620" y="5096101"/>
            <a:ext cx="182880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u-HU" dirty="0" smtClean="0"/>
              <a:t>Frekvencia (Hz)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8" y="1630765"/>
            <a:ext cx="4514850" cy="22098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45" y="531506"/>
            <a:ext cx="3906410" cy="1495843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7342" r="49630" b="54566"/>
          <a:stretch/>
        </p:blipFill>
        <p:spPr>
          <a:xfrm>
            <a:off x="584836" y="4368075"/>
            <a:ext cx="3488335" cy="103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6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6270" y="1003851"/>
            <a:ext cx="8791460" cy="69573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hu-HU" sz="2800" b="1" dirty="0">
                <a:solidFill>
                  <a:schemeClr val="tx1"/>
                </a:solidFill>
              </a:rPr>
              <a:t>P</a:t>
            </a:r>
            <a:r>
              <a:rPr lang="hu-HU" sz="2800" b="1" dirty="0" smtClean="0">
                <a:solidFill>
                  <a:schemeClr val="tx1"/>
                </a:solidFill>
              </a:rPr>
              <a:t>ercepciós fonetika:</a:t>
            </a:r>
            <a:br>
              <a:rPr lang="hu-HU" sz="2800" b="1" dirty="0" smtClean="0">
                <a:solidFill>
                  <a:schemeClr val="tx1"/>
                </a:solidFill>
              </a:rPr>
            </a:br>
            <a:r>
              <a:rPr lang="hu-HU" sz="2800" dirty="0">
                <a:solidFill>
                  <a:schemeClr val="tx1"/>
                </a:solidFill>
              </a:rPr>
              <a:t>A </a:t>
            </a:r>
            <a:r>
              <a:rPr lang="hu-HU" sz="2800" i="1" dirty="0">
                <a:solidFill>
                  <a:schemeClr val="tx1"/>
                </a:solidFill>
              </a:rPr>
              <a:t>nyelvi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i="1" dirty="0">
                <a:solidFill>
                  <a:schemeClr val="tx1"/>
                </a:solidFill>
              </a:rPr>
              <a:t>észlelést</a:t>
            </a:r>
            <a:r>
              <a:rPr lang="hu-HU" sz="2800" dirty="0">
                <a:solidFill>
                  <a:schemeClr val="tx1"/>
                </a:solidFill>
              </a:rPr>
              <a:t> vizsgálja, azaz azt, hogy hogyan lesz az </a:t>
            </a:r>
            <a:r>
              <a:rPr lang="hu-HU" sz="2800" b="1" dirty="0">
                <a:solidFill>
                  <a:schemeClr val="tx1"/>
                </a:solidFill>
              </a:rPr>
              <a:t>akusztikai </a:t>
            </a:r>
            <a:r>
              <a:rPr lang="hu-HU" sz="2800" dirty="0">
                <a:solidFill>
                  <a:schemeClr val="tx1"/>
                </a:solidFill>
              </a:rPr>
              <a:t>(és vizuális!)</a:t>
            </a:r>
            <a:r>
              <a:rPr lang="hu-HU" sz="2800" b="1" dirty="0">
                <a:solidFill>
                  <a:schemeClr val="tx1"/>
                </a:solidFill>
              </a:rPr>
              <a:t> jelből</a:t>
            </a:r>
            <a:r>
              <a:rPr lang="hu-HU" sz="2800" dirty="0">
                <a:solidFill>
                  <a:schemeClr val="tx1"/>
                </a:solidFill>
              </a:rPr>
              <a:t> </a:t>
            </a:r>
            <a:r>
              <a:rPr lang="hu-HU" sz="2800" b="1" dirty="0">
                <a:solidFill>
                  <a:schemeClr val="tx1"/>
                </a:solidFill>
              </a:rPr>
              <a:t>nyelvi jel</a:t>
            </a:r>
            <a:r>
              <a:rPr lang="hu-HU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7" t="25613" r="7090" b="16772"/>
          <a:stretch/>
        </p:blipFill>
        <p:spPr>
          <a:xfrm>
            <a:off x="4150781" y="3295370"/>
            <a:ext cx="2708201" cy="2763908"/>
          </a:xfrm>
          <a:prstGeom prst="roundRect">
            <a:avLst/>
          </a:prstGeom>
        </p:spPr>
      </p:pic>
      <p:cxnSp>
        <p:nvCxnSpPr>
          <p:cNvPr id="17" name="Egyenes összekötő nyíllal 16"/>
          <p:cNvCxnSpPr>
            <a:stCxn id="22" idx="3"/>
          </p:cNvCxnSpPr>
          <p:nvPr/>
        </p:nvCxnSpPr>
        <p:spPr>
          <a:xfrm>
            <a:off x="3771988" y="5516062"/>
            <a:ext cx="378793" cy="90841"/>
          </a:xfrm>
          <a:prstGeom prst="straightConnector1">
            <a:avLst/>
          </a:prstGeom>
          <a:ln w="38100">
            <a:solidFill>
              <a:srgbClr val="8A00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86" y="3499675"/>
            <a:ext cx="1084768" cy="1175165"/>
          </a:xfrm>
          <a:prstGeom prst="rect">
            <a:avLst/>
          </a:prstGeom>
          <a:scene3d>
            <a:camera prst="orthographicFront">
              <a:rot lat="0" lon="0" rev="1200000"/>
            </a:camera>
            <a:lightRig rig="threePt" dir="t"/>
          </a:scene3d>
        </p:spPr>
      </p:pic>
      <p:cxnSp>
        <p:nvCxnSpPr>
          <p:cNvPr id="19" name="Egyenes összekötő nyíllal 18"/>
          <p:cNvCxnSpPr>
            <a:stCxn id="29" idx="3"/>
          </p:cNvCxnSpPr>
          <p:nvPr/>
        </p:nvCxnSpPr>
        <p:spPr>
          <a:xfrm>
            <a:off x="4012686" y="3475268"/>
            <a:ext cx="1011007" cy="678089"/>
          </a:xfrm>
          <a:prstGeom prst="straightConnector1">
            <a:avLst/>
          </a:prstGeom>
          <a:ln w="38100">
            <a:solidFill>
              <a:srgbClr val="8A00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1861852" y="5346785"/>
            <a:ext cx="1910136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200" dirty="0" smtClean="0"/>
              <a:t>hanghullámok</a:t>
            </a:r>
            <a:endParaRPr lang="en-US" sz="22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2069499" y="3305991"/>
            <a:ext cx="1943187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200" dirty="0" smtClean="0"/>
              <a:t>ajakartikuláció</a:t>
            </a:r>
            <a:endParaRPr lang="en-US" sz="2200" dirty="0"/>
          </a:p>
        </p:txBody>
      </p:sp>
      <p:cxnSp>
        <p:nvCxnSpPr>
          <p:cNvPr id="40" name="Egyenes összekötő nyíllal 39"/>
          <p:cNvCxnSpPr>
            <a:endCxn id="22" idx="1"/>
          </p:cNvCxnSpPr>
          <p:nvPr/>
        </p:nvCxnSpPr>
        <p:spPr>
          <a:xfrm>
            <a:off x="771182" y="4715687"/>
            <a:ext cx="1090670" cy="800375"/>
          </a:xfrm>
          <a:prstGeom prst="straightConnector1">
            <a:avLst/>
          </a:prstGeom>
          <a:ln w="38100">
            <a:solidFill>
              <a:srgbClr val="8A00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>
            <a:endCxn id="29" idx="1"/>
          </p:cNvCxnSpPr>
          <p:nvPr/>
        </p:nvCxnSpPr>
        <p:spPr>
          <a:xfrm flipV="1">
            <a:off x="771182" y="3475268"/>
            <a:ext cx="1298317" cy="1030631"/>
          </a:xfrm>
          <a:prstGeom prst="straightConnector1">
            <a:avLst/>
          </a:prstGeom>
          <a:ln w="38100">
            <a:solidFill>
              <a:srgbClr val="8A000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elhő 52"/>
          <p:cNvSpPr/>
          <p:nvPr/>
        </p:nvSpPr>
        <p:spPr>
          <a:xfrm>
            <a:off x="7219722" y="2970919"/>
            <a:ext cx="1333041" cy="1057512"/>
          </a:xfrm>
          <a:prstGeom prst="cloudCallout">
            <a:avLst>
              <a:gd name="adj1" fmla="val -72073"/>
              <a:gd name="adj2" fmla="val 447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por</a:t>
            </a:r>
            <a:endParaRPr lang="hu-HU" sz="2500" i="1" dirty="0"/>
          </a:p>
        </p:txBody>
      </p:sp>
      <p:sp>
        <p:nvSpPr>
          <p:cNvPr id="55" name="Lekerekített téglalap feliratnak 54"/>
          <p:cNvSpPr/>
          <p:nvPr/>
        </p:nvSpPr>
        <p:spPr>
          <a:xfrm>
            <a:off x="371821" y="3194892"/>
            <a:ext cx="1239397" cy="606371"/>
          </a:xfrm>
          <a:prstGeom prst="wedgeRoundRectCallout">
            <a:avLst>
              <a:gd name="adj1" fmla="val -44003"/>
              <a:gd name="adj2" fmla="val 1703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bor</a:t>
            </a:r>
            <a:endParaRPr lang="hu-HU" sz="2500" i="1" dirty="0"/>
          </a:p>
        </p:txBody>
      </p:sp>
      <p:sp>
        <p:nvSpPr>
          <p:cNvPr id="63" name="Felhő 62"/>
          <p:cNvSpPr/>
          <p:nvPr/>
        </p:nvSpPr>
        <p:spPr>
          <a:xfrm>
            <a:off x="7612657" y="4186931"/>
            <a:ext cx="1333041" cy="1057512"/>
          </a:xfrm>
          <a:prstGeom prst="cloudCallout">
            <a:avLst>
              <a:gd name="adj1" fmla="val -75379"/>
              <a:gd name="adj2" fmla="val -39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bor</a:t>
            </a:r>
            <a:endParaRPr lang="hu-HU" sz="2500" i="1" dirty="0"/>
          </a:p>
        </p:txBody>
      </p:sp>
      <p:pic>
        <p:nvPicPr>
          <p:cNvPr id="64" name="Kép 6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" t="7342" r="49630" b="54566"/>
          <a:stretch/>
        </p:blipFill>
        <p:spPr>
          <a:xfrm>
            <a:off x="1861853" y="5780207"/>
            <a:ext cx="1879726" cy="558141"/>
          </a:xfrm>
          <a:prstGeom prst="rect">
            <a:avLst/>
          </a:prstGeom>
        </p:spPr>
      </p:pic>
      <p:pic>
        <p:nvPicPr>
          <p:cNvPr id="77" name="Kép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22" y="3729154"/>
            <a:ext cx="1099626" cy="1375703"/>
          </a:xfrm>
          <a:prstGeom prst="rect">
            <a:avLst/>
          </a:prstGeom>
        </p:spPr>
      </p:pic>
      <p:sp>
        <p:nvSpPr>
          <p:cNvPr id="78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311348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15</a:t>
            </a:fld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" y="4470990"/>
            <a:ext cx="842179" cy="8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53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7450" y="2394879"/>
            <a:ext cx="536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De mi a </a:t>
            </a:r>
            <a:r>
              <a:rPr lang="hu-HU" sz="2800" b="1" dirty="0" smtClean="0"/>
              <a:t>beszéd</a:t>
            </a:r>
            <a:r>
              <a:rPr lang="hu-HU" sz="2800" dirty="0" smtClean="0"/>
              <a:t>?</a:t>
            </a:r>
          </a:p>
          <a:p>
            <a:r>
              <a:rPr lang="hu-HU" sz="2800" dirty="0" smtClean="0"/>
              <a:t>Miből áll a beszéd?</a:t>
            </a:r>
            <a:endParaRPr lang="hu-HU" sz="28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31" y="2773395"/>
            <a:ext cx="2730000" cy="1260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31" y="4474055"/>
            <a:ext cx="2733683" cy="1260000"/>
          </a:xfrm>
          <a:prstGeom prst="rect">
            <a:avLst/>
          </a:prstGeom>
        </p:spPr>
      </p:pic>
      <p:pic>
        <p:nvPicPr>
          <p:cNvPr id="11" name="lattam_mondat_vagot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9310" y="4230373"/>
            <a:ext cx="487363" cy="487363"/>
          </a:xfrm>
          <a:prstGeom prst="rect">
            <a:avLst/>
          </a:prstGeom>
        </p:spPr>
      </p:pic>
      <p:pic>
        <p:nvPicPr>
          <p:cNvPr id="8" name="ME0001excl_1_1_type1_e_a_1_f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1728" y="2435770"/>
            <a:ext cx="487363" cy="487363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76957" y="205783"/>
            <a:ext cx="8666076" cy="1924468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tx1"/>
                </a:solidFill>
              </a:rPr>
              <a:t>A fonetika a beszédet vizsgálja: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 beszédet létrehozó artikulációt,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 beszéd akusztikai szerkezetét,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 beszéd feldolgozását, azaz </a:t>
            </a:r>
            <a:r>
              <a:rPr lang="hu-HU" sz="2800" dirty="0" err="1" smtClean="0">
                <a:solidFill>
                  <a:schemeClr val="tx1"/>
                </a:solidFill>
              </a:rPr>
              <a:t>abeszédpercepciót</a:t>
            </a:r>
            <a:r>
              <a:rPr lang="hu-HU" sz="2800" dirty="0" smtClean="0">
                <a:solidFill>
                  <a:schemeClr val="tx1"/>
                </a:solidFill>
              </a:rPr>
              <a:t>.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8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ekerekített téglalap feliratnak 15"/>
          <p:cNvSpPr/>
          <p:nvPr/>
        </p:nvSpPr>
        <p:spPr>
          <a:xfrm>
            <a:off x="240534" y="3947604"/>
            <a:ext cx="4695022" cy="874509"/>
          </a:xfrm>
          <a:prstGeom prst="wedgeRoundRectCallout">
            <a:avLst>
              <a:gd name="adj1" fmla="val -357"/>
              <a:gd name="adj2" fmla="val 1048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Neked tényleg fogalmad sincs, ki az a Pisti?</a:t>
            </a:r>
            <a:endParaRPr lang="hu-HU" sz="2500" i="1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371" y="1003851"/>
            <a:ext cx="8659258" cy="695739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Ejtsük ki a mondatokat hangosan!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54384" y="5596568"/>
            <a:ext cx="8304026" cy="716097"/>
          </a:xfrm>
          <a:noFill/>
        </p:spPr>
        <p:txBody>
          <a:bodyPr tIns="10800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sz="2600" dirty="0" smtClean="0"/>
              <a:t>Miben különböztek a mondatok?</a:t>
            </a:r>
            <a:endParaRPr lang="hu-HU" sz="2600" dirty="0"/>
          </a:p>
        </p:txBody>
      </p:sp>
      <p:sp>
        <p:nvSpPr>
          <p:cNvPr id="17" name="Lekerekített téglalap feliratnak 16"/>
          <p:cNvSpPr/>
          <p:nvPr/>
        </p:nvSpPr>
        <p:spPr>
          <a:xfrm>
            <a:off x="4448978" y="2926383"/>
            <a:ext cx="4562820" cy="874509"/>
          </a:xfrm>
          <a:prstGeom prst="wedgeRoundRectCallout">
            <a:avLst>
              <a:gd name="adj1" fmla="val 3630"/>
              <a:gd name="adj2" fmla="val 1123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Neked tényleg fogalmad sincs, ki az a Pisti?!</a:t>
            </a:r>
            <a:endParaRPr lang="hu-HU" sz="2500" i="1" dirty="0"/>
          </a:p>
        </p:txBody>
      </p:sp>
      <p:sp>
        <p:nvSpPr>
          <p:cNvPr id="18" name="Lekerekített téglalap feliratnak 17"/>
          <p:cNvSpPr/>
          <p:nvPr/>
        </p:nvSpPr>
        <p:spPr>
          <a:xfrm>
            <a:off x="1311001" y="1933030"/>
            <a:ext cx="5196288" cy="874509"/>
          </a:xfrm>
          <a:prstGeom prst="wedgeRoundRectCallout">
            <a:avLst>
              <a:gd name="adj1" fmla="val -2296"/>
              <a:gd name="adj2" fmla="val 1199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smtClean="0"/>
              <a:t>Neked tényleg fogalmad sincs, ki az a Pisti.</a:t>
            </a:r>
            <a:endParaRPr lang="hu-HU" sz="2500" i="1" dirty="0"/>
          </a:p>
        </p:txBody>
      </p:sp>
      <p:sp>
        <p:nvSpPr>
          <p:cNvPr id="19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311348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139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uiExpand="1" build="p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>
            <a:spLocks noGrp="1"/>
          </p:cNvSpPr>
          <p:nvPr>
            <p:ph idx="1"/>
          </p:nvPr>
        </p:nvSpPr>
        <p:spPr>
          <a:xfrm>
            <a:off x="443367" y="262833"/>
            <a:ext cx="8304026" cy="2266626"/>
          </a:xfrm>
          <a:noFill/>
        </p:spPr>
        <p:txBody>
          <a:bodyPr tIns="108000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hu-HU" sz="2600" dirty="0" smtClean="0"/>
              <a:t>Bár sokszor úgy tűnhet, hogy a </a:t>
            </a:r>
            <a:r>
              <a:rPr lang="hu-HU" sz="2600" b="1" dirty="0" smtClean="0"/>
              <a:t>hangtan / fonetika </a:t>
            </a:r>
            <a:r>
              <a:rPr lang="hu-HU" sz="2600" dirty="0" smtClean="0"/>
              <a:t>csak a beszédhangok (magánhangzók és mássalhangzók) ejtésével foglalkozik, valójában elkülönít és vizsgál egy úgynevezett </a:t>
            </a:r>
            <a:r>
              <a:rPr lang="hu-HU" sz="2600" b="1" dirty="0" smtClean="0">
                <a:solidFill>
                  <a:srgbClr val="7B0003"/>
                </a:solidFill>
              </a:rPr>
              <a:t>szupraszegmentális </a:t>
            </a:r>
            <a:r>
              <a:rPr lang="hu-HU" sz="2600" dirty="0" smtClean="0"/>
              <a:t>szintet is, mely a beszédhangoknál nagyobb egységeket...</a:t>
            </a:r>
            <a:endParaRPr lang="hu-HU" sz="2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097143" y="2530699"/>
            <a:ext cx="4507036" cy="769441"/>
          </a:xfrm>
          <a:prstGeom prst="rect">
            <a:avLst/>
          </a:prstGeom>
          <a:solidFill>
            <a:srgbClr val="CBA1A3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200" dirty="0" smtClean="0"/>
              <a:t>… például a beszéddallamot jelenti.</a:t>
            </a:r>
            <a:endParaRPr lang="hu-HU" sz="22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06" y="2497207"/>
            <a:ext cx="2730000" cy="1260000"/>
          </a:xfrm>
          <a:prstGeom prst="rect">
            <a:avLst/>
          </a:prstGeom>
        </p:spPr>
      </p:pic>
      <p:pic>
        <p:nvPicPr>
          <p:cNvPr id="8" name="ME0001excl_1_1_type1_e_a_1_f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865" y="3312281"/>
            <a:ext cx="487363" cy="487363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572696" y="4231419"/>
            <a:ext cx="803148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2400" dirty="0" smtClean="0"/>
              <a:t>Az emberek eléggé egyöntetűen képesek megítélni a közlések dallamából, mit is akarhat mondani a beszélő. Ahogyan az iménti mondatok között is  csak a beszéddallammal tettünk különbséget. </a:t>
            </a:r>
          </a:p>
          <a:p>
            <a:pPr algn="ctr">
              <a:spcAft>
                <a:spcPts val="600"/>
              </a:spcAft>
            </a:pPr>
            <a:r>
              <a:rPr lang="hu-HU" sz="2400" dirty="0" smtClean="0"/>
              <a:t>A </a:t>
            </a:r>
            <a:r>
              <a:rPr lang="hu-HU" sz="2400" dirty="0" err="1"/>
              <a:t>szupraszegmentumoknak</a:t>
            </a:r>
            <a:r>
              <a:rPr lang="hu-HU" sz="2400" dirty="0"/>
              <a:t> tehát </a:t>
            </a:r>
            <a:r>
              <a:rPr lang="hu-HU" sz="2400" b="1" dirty="0">
                <a:solidFill>
                  <a:srgbClr val="7B0003"/>
                </a:solidFill>
              </a:rPr>
              <a:t>jelentésük </a:t>
            </a:r>
            <a:r>
              <a:rPr lang="hu-HU" sz="2400" dirty="0"/>
              <a:t>és </a:t>
            </a:r>
            <a:r>
              <a:rPr lang="hu-HU" sz="2400" b="1" dirty="0">
                <a:solidFill>
                  <a:srgbClr val="7B0003"/>
                </a:solidFill>
              </a:rPr>
              <a:t>jelentésmódosító szerepük</a:t>
            </a:r>
            <a:r>
              <a:rPr lang="hu-HU" sz="2400" dirty="0"/>
              <a:t> van. </a:t>
            </a:r>
          </a:p>
        </p:txBody>
      </p:sp>
      <p:sp>
        <p:nvSpPr>
          <p:cNvPr id="17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311348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18" name="Lekerekített téglalap feliratnak 17"/>
          <p:cNvSpPr/>
          <p:nvPr/>
        </p:nvSpPr>
        <p:spPr>
          <a:xfrm>
            <a:off x="4088695" y="3472013"/>
            <a:ext cx="2851316" cy="571115"/>
          </a:xfrm>
          <a:prstGeom prst="wedgeRoundRectCallout">
            <a:avLst>
              <a:gd name="adj1" fmla="val 40205"/>
              <a:gd name="adj2" fmla="val -961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i="1" dirty="0" err="1" smtClean="0"/>
              <a:t>Pistiii</a:t>
            </a:r>
            <a:r>
              <a:rPr lang="hu-HU" sz="2500" i="1" dirty="0" smtClean="0"/>
              <a:t>???!!</a:t>
            </a:r>
            <a:endParaRPr lang="hu-HU" sz="2500" i="1" dirty="0"/>
          </a:p>
        </p:txBody>
      </p:sp>
    </p:spTree>
    <p:extLst>
      <p:ext uri="{BB962C8B-B14F-4D97-AF65-F5344CB8AC3E}">
        <p14:creationId xmlns:p14="http://schemas.microsoft.com/office/powerpoint/2010/main" val="26618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6" grpId="0" animBg="1"/>
      <p:bldP spid="14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60758"/>
            <a:ext cx="7886700" cy="695739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A fonetika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210" y="1056498"/>
            <a:ext cx="4170066" cy="5523206"/>
          </a:xfrm>
          <a:noFill/>
        </p:spPr>
        <p:txBody>
          <a:bodyPr/>
          <a:lstStyle/>
          <a:p>
            <a:r>
              <a:rPr lang="hu-HU" dirty="0" smtClean="0"/>
              <a:t>artikulációs,</a:t>
            </a:r>
          </a:p>
          <a:p>
            <a:r>
              <a:rPr lang="hu-HU" dirty="0" smtClean="0"/>
              <a:t>akusztikai és</a:t>
            </a:r>
          </a:p>
          <a:p>
            <a:r>
              <a:rPr lang="hu-HU" dirty="0" smtClean="0"/>
              <a:t>percepciós</a:t>
            </a:r>
          </a:p>
          <a:p>
            <a:pPr marL="0" indent="0">
              <a:buNone/>
            </a:pPr>
            <a:r>
              <a:rPr lang="hu-HU" dirty="0" smtClean="0"/>
              <a:t>szempontból </a:t>
            </a:r>
          </a:p>
          <a:p>
            <a:pPr marL="0" indent="0">
              <a:buNone/>
            </a:pPr>
            <a:r>
              <a:rPr lang="hu-HU" b="1" dirty="0" smtClean="0"/>
              <a:t>kísérleti </a:t>
            </a:r>
            <a:r>
              <a:rPr lang="hu-HU" dirty="0" smtClean="0"/>
              <a:t>eszközökkel és módszerekkel vizsgálja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19</a:t>
            </a:fld>
            <a:endParaRPr lang="hu-HU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4572000" y="1058174"/>
            <a:ext cx="4382769" cy="552320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hu-HU" dirty="0" smtClean="0"/>
              <a:t>A </a:t>
            </a:r>
            <a:r>
              <a:rPr lang="hu-HU" b="1" dirty="0" err="1" smtClean="0"/>
              <a:t>szegmentális</a:t>
            </a:r>
            <a:r>
              <a:rPr lang="hu-HU" b="1" dirty="0" smtClean="0"/>
              <a:t> szerkezet</a:t>
            </a:r>
            <a:r>
              <a:rPr lang="hu-HU" dirty="0" smtClean="0"/>
              <a:t> elemeit, azaz a beszédhangokat (magánhangzókat és mássalhangzókat) és </a:t>
            </a:r>
          </a:p>
          <a:p>
            <a:pPr>
              <a:lnSpc>
                <a:spcPct val="120000"/>
              </a:lnSpc>
            </a:pPr>
            <a:r>
              <a:rPr lang="hu-HU" dirty="0"/>
              <a:t>a </a:t>
            </a:r>
            <a:r>
              <a:rPr lang="hu-HU" b="1" dirty="0"/>
              <a:t>szupraszegmentális szerkezet </a:t>
            </a:r>
            <a:r>
              <a:rPr lang="hu-HU" dirty="0"/>
              <a:t>elemeit </a:t>
            </a:r>
            <a:r>
              <a:rPr lang="hu-HU" dirty="0" smtClean="0"/>
              <a:t>(a </a:t>
            </a:r>
            <a:r>
              <a:rPr lang="hu-HU" dirty="0" err="1" smtClean="0"/>
              <a:t>szupraszegmentumokat</a:t>
            </a:r>
            <a:r>
              <a:rPr lang="hu-HU" dirty="0" smtClean="0"/>
              <a:t>):</a:t>
            </a:r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/>
              <a:t>Például: beszéddallam, hangsúly, szünet, tempó, ritmus, hangerő, hangszínezet</a:t>
            </a:r>
          </a:p>
        </p:txBody>
      </p:sp>
    </p:spTree>
    <p:extLst>
      <p:ext uri="{BB962C8B-B14F-4D97-AF65-F5344CB8AC3E}">
        <p14:creationId xmlns:p14="http://schemas.microsoft.com/office/powerpoint/2010/main" val="220993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10034"/>
            <a:ext cx="7886700" cy="695739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Mit jelent a „fonetika” szó?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1595" y="1014449"/>
            <a:ext cx="8510953" cy="5416496"/>
          </a:xfrm>
          <a:solidFill>
            <a:schemeClr val="bg1"/>
          </a:solidFill>
        </p:spPr>
        <p:txBody>
          <a:bodyPr lIns="216000" tIns="180000" bIns="72000"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u-HU" dirty="0" smtClean="0"/>
              <a:t>Általában a </a:t>
            </a:r>
            <a:r>
              <a:rPr lang="hu-HU" b="1" i="1" dirty="0" smtClean="0">
                <a:solidFill>
                  <a:srgbClr val="7B0003"/>
                </a:solidFill>
              </a:rPr>
              <a:t>hangtan</a:t>
            </a:r>
            <a:r>
              <a:rPr lang="hu-HU" dirty="0" smtClean="0">
                <a:solidFill>
                  <a:srgbClr val="7B0003"/>
                </a:solidFill>
              </a:rPr>
              <a:t> </a:t>
            </a:r>
            <a:r>
              <a:rPr lang="hu-HU" dirty="0" smtClean="0"/>
              <a:t>vagy a </a:t>
            </a:r>
            <a:r>
              <a:rPr lang="hu-HU" b="1" i="1" dirty="0" smtClean="0">
                <a:solidFill>
                  <a:srgbClr val="7B0003"/>
                </a:solidFill>
              </a:rPr>
              <a:t>beszédhangtan</a:t>
            </a:r>
            <a:r>
              <a:rPr lang="hu-HU" dirty="0" smtClean="0">
                <a:solidFill>
                  <a:srgbClr val="7B0003"/>
                </a:solidFill>
              </a:rPr>
              <a:t> </a:t>
            </a:r>
            <a:r>
              <a:rPr lang="hu-HU" dirty="0" smtClean="0"/>
              <a:t>fogalmak szinonimájaként használjuk.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u-HU" dirty="0" smtClean="0"/>
              <a:t>Talán ismerős a </a:t>
            </a:r>
            <a:r>
              <a:rPr lang="hu-HU" b="1" i="1" dirty="0" smtClean="0">
                <a:solidFill>
                  <a:srgbClr val="7B0003"/>
                </a:solidFill>
              </a:rPr>
              <a:t>fonetikus</a:t>
            </a:r>
            <a:r>
              <a:rPr lang="hu-HU" b="1" i="1" dirty="0" smtClean="0"/>
              <a:t> </a:t>
            </a:r>
            <a:r>
              <a:rPr lang="hu-HU" b="1" i="1" dirty="0" smtClean="0">
                <a:solidFill>
                  <a:srgbClr val="7B0003"/>
                </a:solidFill>
              </a:rPr>
              <a:t>lejegyzés</a:t>
            </a:r>
            <a:r>
              <a:rPr lang="hu-HU" b="1" i="1" dirty="0" smtClean="0"/>
              <a:t> </a:t>
            </a:r>
            <a:r>
              <a:rPr lang="hu-HU" dirty="0" smtClean="0"/>
              <a:t>kifejezés is, </a:t>
            </a:r>
            <a:r>
              <a:rPr lang="hu-HU" i="1" dirty="0"/>
              <a:t>ami a </a:t>
            </a:r>
            <a:r>
              <a:rPr lang="hu-HU" dirty="0"/>
              <a:t>szavak hangzásalapú lejegyzésére </a:t>
            </a:r>
            <a:r>
              <a:rPr lang="hu-HU" dirty="0" smtClean="0"/>
              <a:t>utal, azaz úgy írjuk le a beszédet, [</a:t>
            </a:r>
            <a:r>
              <a:rPr lang="hu-HU" dirty="0" err="1" smtClean="0">
                <a:latin typeface="Doulos SIL" panose="02000500070000020004" pitchFamily="2" charset="-18"/>
                <a:ea typeface="Doulos SIL" panose="02000500070000020004" pitchFamily="2" charset="-18"/>
                <a:cs typeface="Doulos SIL" panose="02000500070000020004" pitchFamily="2" charset="-18"/>
              </a:rPr>
              <a:t>ɒhoɟɒn</a:t>
            </a:r>
            <a:r>
              <a:rPr lang="hu-HU" dirty="0" smtClean="0">
                <a:latin typeface="Doulos SIL" panose="02000500070000020004" pitchFamily="2" charset="-18"/>
                <a:ea typeface="Doulos SIL" panose="02000500070000020004" pitchFamily="2" charset="-18"/>
                <a:cs typeface="Doulos SIL" panose="02000500070000020004" pitchFamily="2" charset="-18"/>
              </a:rPr>
              <a:t> </a:t>
            </a:r>
            <a:r>
              <a:rPr lang="hu-HU" dirty="0" err="1" smtClean="0">
                <a:latin typeface="Doulos SIL" panose="02000500070000020004" pitchFamily="2" charset="-18"/>
                <a:ea typeface="Doulos SIL" panose="02000500070000020004" pitchFamily="2" charset="-18"/>
                <a:cs typeface="Doulos SIL" panose="02000500070000020004" pitchFamily="2" charset="-18"/>
              </a:rPr>
              <a:t>ki</a:t>
            </a:r>
            <a:r>
              <a:rPr lang="hu-HU" dirty="0" err="1" smtClean="0">
                <a:latin typeface="Doulos SIL"/>
                <a:ea typeface="Doulos SIL"/>
                <a:cs typeface="Doulos SIL"/>
              </a:rPr>
              <a:t>ɛjcyk</a:t>
            </a:r>
            <a:r>
              <a:rPr lang="hu-HU" dirty="0" smtClean="0">
                <a:latin typeface="Doulos SIL"/>
                <a:ea typeface="Doulos SIL"/>
                <a:cs typeface="Doulos SIL"/>
              </a:rPr>
              <a:t> </a:t>
            </a:r>
            <a:r>
              <a:rPr lang="hu-HU" dirty="0" smtClean="0">
                <a:latin typeface="Doulos SIL" panose="02000500070000020004" pitchFamily="2" charset="-18"/>
                <a:ea typeface="Doulos SIL" panose="02000500070000020004" pitchFamily="2" charset="-18"/>
                <a:cs typeface="Doulos SIL" panose="02000500070000020004" pitchFamily="2" charset="-18"/>
              </a:rPr>
              <a:t>ɒ </a:t>
            </a:r>
            <a:r>
              <a:rPr lang="hu-HU" dirty="0" err="1" smtClean="0">
                <a:latin typeface="Doulos SIL" panose="02000500070000020004" pitchFamily="2" charset="-18"/>
                <a:ea typeface="Doulos SIL" panose="02000500070000020004" pitchFamily="2" charset="-18"/>
                <a:cs typeface="Doulos SIL" panose="02000500070000020004" pitchFamily="2" charset="-18"/>
              </a:rPr>
              <a:t>hɒŋgokɒt</a:t>
            </a:r>
            <a:r>
              <a:rPr lang="hu-HU" dirty="0" smtClean="0"/>
              <a:t>]</a:t>
            </a:r>
            <a:r>
              <a:rPr lang="hu-HU" i="1" dirty="0" smtClean="0"/>
              <a:t> (ahogyan kiejtjük a hangokat)</a:t>
            </a:r>
            <a:r>
              <a:rPr lang="hu-HU" dirty="0" smtClean="0"/>
              <a:t>. </a:t>
            </a:r>
          </a:p>
          <a:p>
            <a:pPr marL="0" indent="0">
              <a:lnSpc>
                <a:spcPct val="110000"/>
              </a:lnSpc>
              <a:buNone/>
            </a:pPr>
            <a:endParaRPr lang="hu-HU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hu-HU" dirty="0" smtClean="0"/>
              <a:t>Ugyanakkor ez a tudomány sokkal </a:t>
            </a:r>
            <a:r>
              <a:rPr lang="hu-HU" b="1" dirty="0" smtClean="0"/>
              <a:t>több,</a:t>
            </a:r>
            <a:r>
              <a:rPr lang="hu-HU" dirty="0" smtClean="0"/>
              <a:t> mint a beszédhangok tana vagy egy betűkészlet.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13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90919"/>
            <a:ext cx="7886700" cy="1508671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tx1"/>
                </a:solidFill>
              </a:rPr>
              <a:t>Látható, hogy a fonetika sok más tudományterülethez kapcsolódik. Melyek ezek?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74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20082"/>
            <a:ext cx="7886700" cy="695739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Mit vizsgál a fonetika?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014449"/>
            <a:ext cx="7886700" cy="4711147"/>
          </a:xfrm>
        </p:spPr>
        <p:txBody>
          <a:bodyPr lIns="180000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hu-HU" dirty="0" smtClean="0"/>
          </a:p>
          <a:p>
            <a:pPr marL="0" indent="0">
              <a:lnSpc>
                <a:spcPct val="110000"/>
              </a:lnSpc>
              <a:buNone/>
            </a:pPr>
            <a:endParaRPr lang="hu-HU" dirty="0"/>
          </a:p>
          <a:p>
            <a:pPr marL="0" indent="0">
              <a:lnSpc>
                <a:spcPct val="110000"/>
              </a:lnSpc>
              <a:buNone/>
            </a:pPr>
            <a:endParaRPr lang="hu-HU" dirty="0" smtClean="0"/>
          </a:p>
          <a:p>
            <a:pPr marL="0" indent="0">
              <a:lnSpc>
                <a:spcPct val="110000"/>
              </a:lnSpc>
              <a:buNone/>
            </a:pPr>
            <a:endParaRPr lang="hu-HU" dirty="0"/>
          </a:p>
          <a:p>
            <a:pPr marL="0" indent="0">
              <a:lnSpc>
                <a:spcPct val="110000"/>
              </a:lnSpc>
              <a:buNone/>
            </a:pPr>
            <a:endParaRPr lang="hu-HU" dirty="0" smtClean="0"/>
          </a:p>
          <a:p>
            <a:pPr marL="0" indent="0">
              <a:lnSpc>
                <a:spcPct val="110000"/>
              </a:lnSpc>
              <a:buNone/>
            </a:pPr>
            <a:endParaRPr lang="hu-HU" dirty="0"/>
          </a:p>
          <a:p>
            <a:pPr marL="0" indent="0">
              <a:lnSpc>
                <a:spcPct val="110000"/>
              </a:lnSpc>
              <a:buNone/>
            </a:pPr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/>
              <a:t>A </a:t>
            </a:r>
            <a:r>
              <a:rPr lang="hu-HU" dirty="0"/>
              <a:t>kommunikációs folyamat </a:t>
            </a:r>
            <a:r>
              <a:rPr lang="hu-HU" b="1" dirty="0"/>
              <a:t>hangzó </a:t>
            </a:r>
            <a:r>
              <a:rPr lang="hu-HU" b="1" dirty="0" smtClean="0"/>
              <a:t>részét</a:t>
            </a:r>
            <a:r>
              <a:rPr lang="hu-HU" dirty="0" smtClean="0"/>
              <a:t>, azaz</a:t>
            </a: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a </a:t>
            </a:r>
            <a:r>
              <a:rPr lang="hu-HU" b="1" dirty="0" smtClean="0"/>
              <a:t>beszéd</a:t>
            </a:r>
            <a:r>
              <a:rPr lang="hu-HU" dirty="0" smtClean="0"/>
              <a:t>et, és más </a:t>
            </a:r>
            <a:r>
              <a:rPr lang="hu-HU" b="1" dirty="0" smtClean="0"/>
              <a:t>nem </a:t>
            </a:r>
            <a:r>
              <a:rPr lang="hu-HU" b="1" dirty="0"/>
              <a:t>verbális, de hangzó </a:t>
            </a:r>
            <a:r>
              <a:rPr lang="hu-HU" dirty="0" smtClean="0"/>
              <a:t>(vokális)</a:t>
            </a:r>
            <a:r>
              <a:rPr lang="hu-HU" b="1" dirty="0" smtClean="0"/>
              <a:t> </a:t>
            </a:r>
            <a:r>
              <a:rPr lang="hu-HU" dirty="0" smtClean="0"/>
              <a:t>elemeket.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311348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3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47" y="1269514"/>
            <a:ext cx="6492656" cy="2700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535358" y="1555349"/>
            <a:ext cx="900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Beszélő</a:t>
            </a:r>
            <a:endParaRPr lang="en-US" sz="16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6750375" y="1532573"/>
            <a:ext cx="1044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Hallgató</a:t>
            </a:r>
            <a:endParaRPr lang="en-US" sz="1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907330" y="1287014"/>
            <a:ext cx="12401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Üzenet</a:t>
            </a:r>
            <a:endParaRPr lang="en-US" sz="16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796491" y="1626837"/>
            <a:ext cx="162583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i="1" dirty="0" smtClean="0"/>
              <a:t>Hol van a WC?</a:t>
            </a:r>
            <a:endParaRPr lang="en-US" sz="1600" i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853732" y="2311645"/>
            <a:ext cx="335614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866827" y="3311061"/>
            <a:ext cx="133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Visszajelzés</a:t>
            </a:r>
            <a:endParaRPr lang="en-US" sz="16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873686" y="3629520"/>
            <a:ext cx="1476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i="1" dirty="0" smtClean="0"/>
              <a:t>Megmutatom.</a:t>
            </a:r>
            <a:endParaRPr lang="en-US" sz="1600" i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396268" y="3624313"/>
            <a:ext cx="20781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Hallgató</a:t>
            </a:r>
            <a:endParaRPr lang="en-US" sz="16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925379" y="3624311"/>
            <a:ext cx="19283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/>
              <a:t>Beszélő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32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209" y="321548"/>
            <a:ext cx="8641582" cy="6258156"/>
          </a:xfrm>
          <a:noFill/>
        </p:spPr>
        <p:txBody>
          <a:bodyPr/>
          <a:lstStyle/>
          <a:p>
            <a:pPr>
              <a:lnSpc>
                <a:spcPct val="120000"/>
              </a:lnSpc>
            </a:pPr>
            <a:r>
              <a:rPr lang="hu-HU" dirty="0" smtClean="0"/>
              <a:t>Verbális = szavakkal történő kommunikáció</a:t>
            </a:r>
          </a:p>
          <a:p>
            <a:pPr>
              <a:lnSpc>
                <a:spcPct val="120000"/>
              </a:lnSpc>
            </a:pPr>
            <a:r>
              <a:rPr lang="hu-HU" dirty="0" smtClean="0"/>
              <a:t>Nonverbális / nem verbális = nem szavakkal történő kommunikáció, például:</a:t>
            </a:r>
            <a:br>
              <a:rPr lang="hu-HU" dirty="0" smtClean="0"/>
            </a:br>
            <a:r>
              <a:rPr lang="hu-HU" dirty="0" smtClean="0"/>
              <a:t>mimika / arcjáték,</a:t>
            </a:r>
            <a:br>
              <a:rPr lang="hu-HU" dirty="0" smtClean="0"/>
            </a:br>
            <a:r>
              <a:rPr lang="hu-HU" dirty="0" smtClean="0"/>
              <a:t>gesztusok / kézmozdulatok,</a:t>
            </a:r>
            <a:br>
              <a:rPr lang="hu-HU" dirty="0" smtClean="0"/>
            </a:br>
            <a:r>
              <a:rPr lang="hu-HU" dirty="0" smtClean="0"/>
              <a:t>tekintet, testtartás</a:t>
            </a:r>
          </a:p>
          <a:p>
            <a:pPr>
              <a:lnSpc>
                <a:spcPct val="120000"/>
              </a:lnSpc>
            </a:pPr>
            <a:r>
              <a:rPr lang="hu-HU" dirty="0" smtClean="0"/>
              <a:t>Vokális = hanggal történő</a:t>
            </a:r>
            <a:br>
              <a:rPr lang="hu-HU" dirty="0" smtClean="0"/>
            </a:br>
            <a:r>
              <a:rPr lang="hu-HU" dirty="0" smtClean="0"/>
              <a:t>kommunikáció</a:t>
            </a:r>
          </a:p>
          <a:p>
            <a:pPr>
              <a:lnSpc>
                <a:spcPct val="120000"/>
              </a:lnSpc>
            </a:pPr>
            <a:r>
              <a:rPr lang="hu-HU" dirty="0" smtClean="0"/>
              <a:t>Nonverbális és vokális kommunikáció: nem szavakkal, de hanggal történő kommunikáció.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4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77" y="1527347"/>
            <a:ext cx="3069773" cy="30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7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223212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257" y="1044597"/>
            <a:ext cx="8673423" cy="4711147"/>
          </a:xfrm>
          <a:noFill/>
        </p:spPr>
        <p:txBody>
          <a:bodyPr lIns="180000" tIns="180000"/>
          <a:lstStyle/>
          <a:p>
            <a:pPr marL="0" indent="0" algn="ctr">
              <a:spcAft>
                <a:spcPts val="1200"/>
              </a:spcAft>
              <a:buNone/>
            </a:pPr>
            <a:r>
              <a:rPr lang="hu-HU" dirty="0" smtClean="0"/>
              <a:t>A </a:t>
            </a:r>
            <a:r>
              <a:rPr lang="hu-HU" i="1" dirty="0" smtClean="0">
                <a:solidFill>
                  <a:srgbClr val="7B0003"/>
                </a:solidFill>
              </a:rPr>
              <a:t>verbális</a:t>
            </a:r>
            <a:r>
              <a:rPr lang="hu-HU" dirty="0">
                <a:solidFill>
                  <a:srgbClr val="7B0003"/>
                </a:solidFill>
              </a:rPr>
              <a:t> </a:t>
            </a:r>
            <a:r>
              <a:rPr lang="hu-HU" dirty="0" smtClean="0"/>
              <a:t>szó azt jelenti: </a:t>
            </a:r>
            <a:r>
              <a:rPr lang="hu-HU" dirty="0"/>
              <a:t>'szavakból álló</a:t>
            </a:r>
            <a:r>
              <a:rPr lang="hu-HU" dirty="0" smtClean="0"/>
              <a:t>'.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hu-HU" dirty="0" smtClean="0"/>
              <a:t>Mik lehetnek nem verbális, de hangzó (vokális) közlések?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260276"/>
            <a:ext cx="7886700" cy="695739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Mit vizsgál a fonetika?</a:t>
            </a:r>
          </a:p>
        </p:txBody>
      </p:sp>
      <p:pic>
        <p:nvPicPr>
          <p:cNvPr id="7" name="nevetes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118" y="4522354"/>
            <a:ext cx="487363" cy="487363"/>
          </a:xfrm>
          <a:prstGeom prst="rect">
            <a:avLst/>
          </a:prstGeom>
        </p:spPr>
      </p:pic>
      <p:pic>
        <p:nvPicPr>
          <p:cNvPr id="8" name="nevetes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1117" y="3543728"/>
            <a:ext cx="487363" cy="487363"/>
          </a:xfrm>
          <a:prstGeom prst="rect">
            <a:avLst/>
          </a:prstGeom>
        </p:spPr>
      </p:pic>
      <p:sp>
        <p:nvSpPr>
          <p:cNvPr id="12" name="Lekerekített téglalap feliratnak 11"/>
          <p:cNvSpPr/>
          <p:nvPr/>
        </p:nvSpPr>
        <p:spPr>
          <a:xfrm>
            <a:off x="4672529" y="5335841"/>
            <a:ext cx="2077397" cy="839805"/>
          </a:xfrm>
          <a:prstGeom prst="wedgeRoundRectCallout">
            <a:avLst>
              <a:gd name="adj1" fmla="val -69804"/>
              <a:gd name="adj2" fmla="val 817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i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&lt;hümmögés&gt;</a:t>
            </a:r>
            <a:endParaRPr lang="hu-HU" sz="2400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Lekerekített téglalap feliratnak 10"/>
          <p:cNvSpPr/>
          <p:nvPr/>
        </p:nvSpPr>
        <p:spPr>
          <a:xfrm>
            <a:off x="2069358" y="3139026"/>
            <a:ext cx="2007704" cy="839805"/>
          </a:xfrm>
          <a:prstGeom prst="wedgeRoundRectCallout">
            <a:avLst>
              <a:gd name="adj1" fmla="val -68358"/>
              <a:gd name="adj2" fmla="val 7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&lt;nevetés&gt;</a:t>
            </a:r>
          </a:p>
        </p:txBody>
      </p:sp>
      <p:pic>
        <p:nvPicPr>
          <p:cNvPr id="13" name="nemhmBo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29244" y="5453125"/>
            <a:ext cx="609600" cy="609600"/>
          </a:xfrm>
          <a:prstGeom prst="rect">
            <a:avLst/>
          </a:prstGeom>
        </p:spPr>
      </p:pic>
      <p:pic>
        <p:nvPicPr>
          <p:cNvPr id="15" name="igenhmBo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3451" y="5401708"/>
            <a:ext cx="609600" cy="727049"/>
          </a:xfrm>
          <a:prstGeom prst="rect">
            <a:avLst/>
          </a:prstGeom>
        </p:spPr>
      </p:pic>
      <p:pic>
        <p:nvPicPr>
          <p:cNvPr id="6" name="bea010n004_interju_mint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82118" y="4400375"/>
            <a:ext cx="487363" cy="487363"/>
          </a:xfrm>
          <a:prstGeom prst="rect">
            <a:avLst/>
          </a:prstGeom>
        </p:spPr>
      </p:pic>
      <p:sp>
        <p:nvSpPr>
          <p:cNvPr id="17" name="Lekerekített téglalap feliratnak 10"/>
          <p:cNvSpPr/>
          <p:nvPr/>
        </p:nvSpPr>
        <p:spPr>
          <a:xfrm>
            <a:off x="6219930" y="3558928"/>
            <a:ext cx="2491991" cy="839805"/>
          </a:xfrm>
          <a:prstGeom prst="wedgeRoundRectCallout">
            <a:avLst>
              <a:gd name="adj1" fmla="val -68358"/>
              <a:gd name="adj2" fmla="val 79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&lt;kitöltött szünet / hezitálás&gt;</a:t>
            </a:r>
            <a:endParaRPr lang="hu-HU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261920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6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2" y="1633302"/>
            <a:ext cx="7792428" cy="4810729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628650" y="206215"/>
            <a:ext cx="78867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sz="2400" dirty="0" smtClean="0"/>
              <a:t>A beszélgető felekből a fonetika és a fonetikus valójában </a:t>
            </a:r>
            <a:r>
              <a:rPr lang="hu-HU" sz="2400" dirty="0"/>
              <a:t>csak bizonyos szervekre és azok működésére </a:t>
            </a:r>
            <a:r>
              <a:rPr lang="hu-HU" sz="2400" dirty="0" smtClean="0"/>
              <a:t>összpontosít: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710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448010" y="6261920"/>
            <a:ext cx="2057400" cy="221285"/>
          </a:xfrm>
        </p:spPr>
        <p:txBody>
          <a:bodyPr/>
          <a:lstStyle/>
          <a:p>
            <a:fld id="{FA33D754-E63F-4911-965A-F9AAE0C5A38E}" type="slidenum">
              <a:rPr lang="hu-HU" smtClean="0"/>
              <a:pPr/>
              <a:t>7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2" y="1412240"/>
            <a:ext cx="7792428" cy="4810729"/>
          </a:xfrm>
          <a:prstGeom prst="rect">
            <a:avLst/>
          </a:prstGeom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711562" y="2924944"/>
            <a:ext cx="0" cy="2952006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949341" y="2924944"/>
            <a:ext cx="0" cy="3024336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939112" y="2182624"/>
            <a:ext cx="0" cy="3816102"/>
          </a:xfrm>
          <a:prstGeom prst="line">
            <a:avLst/>
          </a:prstGeom>
          <a:noFill/>
          <a:ln w="412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Ellipszis 9"/>
          <p:cNvSpPr/>
          <p:nvPr/>
        </p:nvSpPr>
        <p:spPr>
          <a:xfrm>
            <a:off x="1641513" y="6002429"/>
            <a:ext cx="2171650" cy="6223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Artikulációs</a:t>
            </a:r>
          </a:p>
          <a:p>
            <a:pPr algn="ctr"/>
            <a:r>
              <a:rPr lang="hu-HU" sz="2000" dirty="0" smtClean="0"/>
              <a:t>fonetika </a:t>
            </a:r>
            <a:endParaRPr lang="hu-HU" sz="2000" dirty="0"/>
          </a:p>
        </p:txBody>
      </p:sp>
      <p:sp>
        <p:nvSpPr>
          <p:cNvPr id="11" name="Ellipszis 10"/>
          <p:cNvSpPr/>
          <p:nvPr/>
        </p:nvSpPr>
        <p:spPr>
          <a:xfrm>
            <a:off x="3415230" y="6002429"/>
            <a:ext cx="2071170" cy="6223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Akusztikai</a:t>
            </a:r>
          </a:p>
          <a:p>
            <a:pPr algn="ctr"/>
            <a:r>
              <a:rPr lang="hu-HU" sz="2000" dirty="0" smtClean="0"/>
              <a:t>fonetika</a:t>
            </a:r>
            <a:endParaRPr lang="hu-HU" sz="2000" dirty="0"/>
          </a:p>
        </p:txBody>
      </p:sp>
      <p:sp>
        <p:nvSpPr>
          <p:cNvPr id="12" name="Ellipszis 11"/>
          <p:cNvSpPr/>
          <p:nvPr/>
        </p:nvSpPr>
        <p:spPr>
          <a:xfrm>
            <a:off x="5106635" y="6002429"/>
            <a:ext cx="2131447" cy="62236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Percepciós</a:t>
            </a:r>
          </a:p>
          <a:p>
            <a:pPr algn="ctr"/>
            <a:r>
              <a:rPr lang="hu-HU" sz="2000" dirty="0" smtClean="0"/>
              <a:t>fonetika</a:t>
            </a:r>
            <a:endParaRPr lang="hu-HU" sz="2000" dirty="0"/>
          </a:p>
        </p:txBody>
      </p:sp>
      <p:sp>
        <p:nvSpPr>
          <p:cNvPr id="2" name="Téglalap 1"/>
          <p:cNvSpPr/>
          <p:nvPr/>
        </p:nvSpPr>
        <p:spPr>
          <a:xfrm>
            <a:off x="592853" y="294470"/>
            <a:ext cx="791255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400" dirty="0" smtClean="0"/>
              <a:t>A </a:t>
            </a:r>
            <a:r>
              <a:rPr lang="hu-HU" sz="2400" dirty="0"/>
              <a:t>fonetika három nagy </a:t>
            </a:r>
            <a:r>
              <a:rPr lang="hu-HU" sz="2400" dirty="0" smtClean="0"/>
              <a:t>vizsgálati </a:t>
            </a:r>
            <a:r>
              <a:rPr lang="hu-HU" sz="2400" dirty="0"/>
              <a:t>területét is ezen szervek és működéseik alapján határozzuk </a:t>
            </a:r>
            <a:r>
              <a:rPr lang="hu-HU" sz="2400" dirty="0" smtClean="0"/>
              <a:t>meg: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72557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113" y="220081"/>
            <a:ext cx="8725775" cy="207183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hu-HU" sz="2800" dirty="0" smtClean="0">
                <a:solidFill>
                  <a:schemeClr val="tx1"/>
                </a:solidFill>
              </a:rPr>
              <a:t>Az </a:t>
            </a:r>
            <a:r>
              <a:rPr lang="hu-HU" sz="2800" b="1" dirty="0" smtClean="0">
                <a:solidFill>
                  <a:schemeClr val="tx1"/>
                </a:solidFill>
              </a:rPr>
              <a:t>artikulációs fonetika </a:t>
            </a:r>
            <a:r>
              <a:rPr lang="hu-HU" sz="2800" dirty="0" smtClean="0">
                <a:solidFill>
                  <a:schemeClr val="tx1"/>
                </a:solidFill>
              </a:rPr>
              <a:t>tárgya: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Az </a:t>
            </a:r>
            <a:r>
              <a:rPr lang="hu-HU" sz="2800" dirty="0">
                <a:solidFill>
                  <a:schemeClr val="tx1"/>
                </a:solidFill>
              </a:rPr>
              <a:t>artikulációs </a:t>
            </a:r>
            <a:r>
              <a:rPr lang="hu-HU" sz="2800" dirty="0" smtClean="0">
                <a:solidFill>
                  <a:schemeClr val="tx1"/>
                </a:solidFill>
              </a:rPr>
              <a:t>szervek / beszédképző szervek</a:t>
            </a:r>
            <a:r>
              <a:rPr lang="hu-HU" sz="2800" b="1" dirty="0" smtClean="0">
                <a:solidFill>
                  <a:schemeClr val="tx1"/>
                </a:solidFill>
              </a:rPr>
              <a:t> </a:t>
            </a:r>
            <a:r>
              <a:rPr lang="hu-HU" sz="2800" dirty="0" smtClean="0">
                <a:solidFill>
                  <a:schemeClr val="tx1"/>
                </a:solidFill>
              </a:rPr>
              <a:t>felépítése és  működése.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Melyek a beszédképző szervek?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846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7113" y="220081"/>
            <a:ext cx="8725775" cy="207183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hu-HU" sz="2800" dirty="0" smtClean="0">
                <a:solidFill>
                  <a:schemeClr val="tx1"/>
                </a:solidFill>
              </a:rPr>
              <a:t>Az </a:t>
            </a:r>
            <a:r>
              <a:rPr lang="hu-HU" sz="2800" b="1" dirty="0" smtClean="0">
                <a:solidFill>
                  <a:schemeClr val="tx1"/>
                </a:solidFill>
              </a:rPr>
              <a:t>artikulációs fonetika </a:t>
            </a:r>
            <a:r>
              <a:rPr lang="hu-HU" sz="2800" dirty="0" smtClean="0">
                <a:solidFill>
                  <a:schemeClr val="tx1"/>
                </a:solidFill>
              </a:rPr>
              <a:t>tárgya: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Az </a:t>
            </a:r>
            <a:r>
              <a:rPr lang="hu-HU" sz="2800" dirty="0">
                <a:solidFill>
                  <a:schemeClr val="tx1"/>
                </a:solidFill>
              </a:rPr>
              <a:t>artikulációs </a:t>
            </a:r>
            <a:r>
              <a:rPr lang="hu-HU" sz="2800" dirty="0" smtClean="0">
                <a:solidFill>
                  <a:schemeClr val="tx1"/>
                </a:solidFill>
              </a:rPr>
              <a:t>szervek / beszédképző szervek</a:t>
            </a:r>
            <a:r>
              <a:rPr lang="hu-HU" sz="2800" b="1" dirty="0" smtClean="0">
                <a:solidFill>
                  <a:schemeClr val="tx1"/>
                </a:solidFill>
              </a:rPr>
              <a:t> </a:t>
            </a:r>
            <a:r>
              <a:rPr lang="hu-HU" sz="2800" dirty="0" smtClean="0">
                <a:solidFill>
                  <a:schemeClr val="tx1"/>
                </a:solidFill>
              </a:rPr>
              <a:t>felépítése és  működése.</a:t>
            </a:r>
            <a:br>
              <a:rPr lang="hu-HU" sz="2800" dirty="0" smtClean="0">
                <a:solidFill>
                  <a:schemeClr val="tx1"/>
                </a:solidFill>
              </a:rPr>
            </a:br>
            <a:r>
              <a:rPr lang="hu-HU" sz="2800" dirty="0" smtClean="0">
                <a:solidFill>
                  <a:schemeClr val="tx1"/>
                </a:solidFill>
              </a:rPr>
              <a:t>Melyek a beszédképző szervek?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3" y="2586037"/>
            <a:ext cx="2705100" cy="16859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84255" y="4451420"/>
            <a:ext cx="2140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tüdő és légcső</a:t>
            </a:r>
            <a:endParaRPr lang="hu-H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2362200"/>
            <a:ext cx="2143125" cy="2133600"/>
          </a:xfrm>
          <a:prstGeom prst="rect">
            <a:avLst/>
          </a:prstGeom>
        </p:spPr>
      </p:pic>
      <p:sp>
        <p:nvSpPr>
          <p:cNvPr id="16" name="Szövegdoboz 15"/>
          <p:cNvSpPr txBox="1"/>
          <p:nvPr/>
        </p:nvSpPr>
        <p:spPr>
          <a:xfrm>
            <a:off x="3135086" y="4603820"/>
            <a:ext cx="2883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gége,</a:t>
            </a:r>
          </a:p>
          <a:p>
            <a:pPr algn="ctr"/>
            <a:r>
              <a:rPr lang="hu-HU" sz="30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benne a</a:t>
            </a:r>
            <a:r>
              <a:rPr lang="hu-HU" sz="3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hangszalagok </a:t>
            </a:r>
            <a:endParaRPr lang="hu-H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26" y="2366962"/>
            <a:ext cx="2152650" cy="2124075"/>
          </a:xfrm>
          <a:prstGeom prst="rect">
            <a:avLst/>
          </a:prstGeom>
        </p:spPr>
      </p:pic>
      <p:sp>
        <p:nvSpPr>
          <p:cNvPr id="17" name="Szövegdoboz 16"/>
          <p:cNvSpPr txBox="1"/>
          <p:nvPr/>
        </p:nvSpPr>
        <p:spPr>
          <a:xfrm>
            <a:off x="5910106" y="4605500"/>
            <a:ext cx="2883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toldalékcső: </a:t>
            </a:r>
          </a:p>
          <a:p>
            <a:pPr algn="ctr"/>
            <a:r>
              <a:rPr lang="hu-HU" sz="3000" b="1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garatüreg, szájüreg, orrüreg</a:t>
            </a:r>
            <a:endParaRPr lang="hu-HU" sz="3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gart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yéni 3. sém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000" b="1" dirty="0" err="1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lingart</Template>
  <TotalTime>1755</TotalTime>
  <Words>763</Words>
  <Application>Microsoft Office PowerPoint</Application>
  <PresentationFormat>Diavetítés a képernyőre (4:3 oldalarány)</PresentationFormat>
  <Paragraphs>136</Paragraphs>
  <Slides>20</Slides>
  <Notes>8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5" baseType="lpstr">
      <vt:lpstr>Doulos SIL</vt:lpstr>
      <vt:lpstr>Arial</vt:lpstr>
      <vt:lpstr>Roboto</vt:lpstr>
      <vt:lpstr>Calibri</vt:lpstr>
      <vt:lpstr>lingart</vt:lpstr>
      <vt:lpstr>PowerPoint bemutató</vt:lpstr>
      <vt:lpstr>Mit jelent a „fonetika” szó?</vt:lpstr>
      <vt:lpstr>Mit vizsgál a fonetika?</vt:lpstr>
      <vt:lpstr>PowerPoint bemutató</vt:lpstr>
      <vt:lpstr>Mit vizsgál a fonetika?</vt:lpstr>
      <vt:lpstr>PowerPoint bemutató</vt:lpstr>
      <vt:lpstr>PowerPoint bemutató</vt:lpstr>
      <vt:lpstr>Az artikulációs fonetika tárgya: Az artikulációs szervek / beszédképző szervek felépítése és  működése. Melyek a beszédképző szervek?</vt:lpstr>
      <vt:lpstr>Az artikulációs fonetika tárgya: Az artikulációs szervek / beszédképző szervek felépítése és  működése. Melyek a beszédképző szervek?</vt:lpstr>
      <vt:lpstr>A gége vizsgálata = a hangszalagok vizsgálata. A hangszalagok rezgése a zönge. A zönge a beszéd alapja.</vt:lpstr>
      <vt:lpstr>Artikulációs fonetika</vt:lpstr>
      <vt:lpstr>PowerPoint bemutató</vt:lpstr>
      <vt:lpstr>Akusztikai fonetika:  Az ember száját elhagyó beszédet mint akusztikai jelet vizsgálja.</vt:lpstr>
      <vt:lpstr>PowerPoint bemutató</vt:lpstr>
      <vt:lpstr>Percepciós fonetika: A nyelvi észlelést vizsgálja, azaz azt, hogy hogyan lesz az akusztikai (és vizuális!) jelből nyelvi jel.</vt:lpstr>
      <vt:lpstr>A fonetika a beszédet vizsgálja: a beszédet létrehozó artikulációt, a beszéd akusztikai szerkezetét, a beszéd feldolgozását, azaz abeszédpercepciót.</vt:lpstr>
      <vt:lpstr>Ejtsük ki a mondatokat hangosan!</vt:lpstr>
      <vt:lpstr>PowerPoint bemutató</vt:lpstr>
      <vt:lpstr>A fonetika</vt:lpstr>
      <vt:lpstr>Látható, hogy a fonetika sok más tudományterülethez kapcsolódik. Melyek ezek?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Dancs József</dc:creator>
  <cp:lastModifiedBy>Dr. Markó Alexandra</cp:lastModifiedBy>
  <cp:revision>239</cp:revision>
  <dcterms:created xsi:type="dcterms:W3CDTF">2017-01-18T11:08:02Z</dcterms:created>
  <dcterms:modified xsi:type="dcterms:W3CDTF">2018-09-13T16:01:56Z</dcterms:modified>
</cp:coreProperties>
</file>